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slides/slide229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18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s/slide207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slides/slide232.xml" ContentType="application/vnd.openxmlformats-officedocument.presentationml.slide+xml"/>
  <Override PartName="/ppt/slides/slide243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s/slide169.xml" ContentType="application/vnd.openxmlformats-officedocument.presentationml.slide+xml"/>
  <Override PartName="/ppt/slides/slide221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210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55.xml" ContentType="application/vnd.openxmlformats-officedocument.presentationml.slide+xml"/>
  <Override PartName="/ppt/slides/slide237.xml" ContentType="application/vnd.openxmlformats-officedocument.presentationml.slide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Override PartName="/ppt/slides/slide215.xml" ContentType="application/vnd.openxmlformats-officedocument.presentationml.slide+xml"/>
  <Override PartName="/ppt/slides/slide226.xml" ContentType="application/vnd.openxmlformats-officedocument.presentationml.slide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199.xml" ContentType="application/vnd.openxmlformats-officedocument.presentationml.slide+xml"/>
  <Override PartName="/ppt/slides/slide204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188.xml" ContentType="application/vnd.openxmlformats-officedocument.presentationml.slide+xml"/>
  <Override PartName="/ppt/slides/slide240.xml" ContentType="application/vnd.openxmlformats-officedocument.presentationml.slide+xml"/>
  <Override PartName="/ppt/slideLayouts/slideLayout21.xml" ContentType="application/vnd.openxmlformats-officedocument.presentationml.slideLayout+xml"/>
  <Override PartName="/ppt/slides/slide119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Layouts/slideLayout10.xml" ContentType="application/vnd.openxmlformats-officedocument.presentationml.slideLayout+xml"/>
  <Override PartName="/ppt/slides/slide108.xml" ContentType="application/vnd.openxmlformats-officedocument.presentationml.slide+xml"/>
  <Override PartName="/ppt/slides/slide155.xml" ContentType="application/vnd.openxmlformats-officedocument.presentationml.slide+xml"/>
  <Override PartName="/ppt/slides/slide49.xml" ContentType="application/vnd.openxmlformats-officedocument.presentationml.slide+xml"/>
  <Override PartName="/ppt/slides/slide96.xml" ContentType="application/vnd.openxmlformats-officedocument.presentationml.slide+xml"/>
  <Override PartName="/ppt/slides/slide144.xml" ContentType="application/vnd.openxmlformats-officedocument.presentationml.slide+xml"/>
  <Override PartName="/ppt/slides/slide191.xml" ContentType="application/vnd.openxmlformats-officedocument.presentationml.slide+xml"/>
  <Override PartName="/ppt/notesSlides/notesSlide4.xml" ContentType="application/vnd.openxmlformats-officedocument.presentationml.notesSlide+xml"/>
  <Override PartName="/ppt/slides/slide38.xml" ContentType="application/vnd.openxmlformats-officedocument.presentationml.slide+xml"/>
  <Override PartName="/ppt/slides/slide85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80.xml" ContentType="application/vnd.openxmlformats-officedocument.presentationml.slide+xml"/>
  <Override PartName="/ppt/slides/slide27.xml" ContentType="application/vnd.openxmlformats-officedocument.presentationml.slide+xml"/>
  <Override PartName="/ppt/slides/slide74.xml" ContentType="application/vnd.openxmlformats-officedocument.presentationml.slide+xml"/>
  <Override PartName="/ppt/slides/slide111.xml" ContentType="application/vnd.openxmlformats-officedocument.presentationml.slide+xml"/>
  <Override PartName="/ppt/slides/slide209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100.xml" ContentType="application/vnd.openxmlformats-officedocument.presentationml.slide+xml"/>
  <Override PartName="/ppt/slides/slide234.xml" ContentType="application/vnd.openxmlformats-officedocument.presentationml.slide+xml"/>
  <Override PartName="/ppt/slides/slide245.xml" ContentType="application/vnd.openxmlformats-officedocument.presentationml.slide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Default Extension="wmf" ContentType="image/x-wmf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205.xml" ContentType="application/vnd.openxmlformats-officedocument.presentationml.slide+xml"/>
  <Override PartName="/ppt/slides/slide223.xml" ContentType="application/vnd.openxmlformats-officedocument.presentationml.slide+xml"/>
  <Override PartName="/ppt/slides/slide241.xml" ContentType="application/vnd.openxmlformats-officedocument.presentationml.slide+xml"/>
  <Override PartName="/ppt/slideLayouts/slideLayout22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s/slide196.xml" ContentType="application/vnd.openxmlformats-officedocument.presentationml.slide+xml"/>
  <Override PartName="/ppt/slides/slide212.xml" ContentType="application/vnd.openxmlformats-officedocument.presentationml.slide+xml"/>
  <Override PartName="/ppt/slides/slide230.xml" ContentType="application/vnd.openxmlformats-officedocument.presentationml.slide+xml"/>
  <Override PartName="/ppt/slideLayouts/slideLayout11.xml" ContentType="application/vnd.openxmlformats-officedocument.presentationml.slideLayout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185.xml" ContentType="application/vnd.openxmlformats-officedocument.presentationml.slide+xml"/>
  <Override PartName="/ppt/slides/slide201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slides/slide239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s/slide217.xml" ContentType="application/vnd.openxmlformats-officedocument.presentationml.slide+xml"/>
  <Override PartName="/ppt/slides/slide228.xml" ContentType="application/vnd.openxmlformats-officedocument.presentationml.slide+xml"/>
  <Override PartName="/ppt/slideLayouts/slideLayout5.xml" ContentType="application/vnd.openxmlformats-officedocument.presentationml.slideLayout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Override PartName="/ppt/slides/slide206.xml" ContentType="application/vnd.openxmlformats-officedocument.presentationml.slide+xml"/>
  <Override PartName="/ppt/slides/slide235.xml" ContentType="application/vnd.openxmlformats-officedocument.presentationml.slide+xml"/>
  <Override PartName="/ppt/slideLayouts/slideLayout16.xml" ContentType="application/vnd.openxmlformats-officedocument.presentationml.slideLayout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s/slide213.xml" ContentType="application/vnd.openxmlformats-officedocument.presentationml.slide+xml"/>
  <Override PartName="/ppt/slides/slide224.xml" ContentType="application/vnd.openxmlformats-officedocument.presentationml.slide+xml"/>
  <Override PartName="/ppt/slides/slide242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97.xml" ContentType="application/vnd.openxmlformats-officedocument.presentationml.slide+xml"/>
  <Override PartName="/ppt/slides/slide202.xml" ContentType="application/vnd.openxmlformats-officedocument.presentationml.slide+xml"/>
  <Override PartName="/ppt/slides/slide231.xml" ContentType="application/vnd.openxmlformats-officedocument.presentationml.slide+xml"/>
  <Override PartName="/ppt/slideLayouts/slideLayout12.xml" ContentType="application/vnd.openxmlformats-officedocument.presentationml.slideLayout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slides/slide220.xml" ContentType="application/vnd.openxmlformats-officedocument.presentationml.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s/slide236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slides/slide225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Override PartName="/ppt/slides/slide214.xml" ContentType="application/vnd.openxmlformats-officedocument.presentationml.slide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203.xml" ContentType="application/vnd.openxmlformats-officedocument.presentationml.slide+xml"/>
  <Override PartName="/ppt/slideLayouts/slideLayout20.xml" ContentType="application/vnd.openxmlformats-officedocument.presentationml.slideLayout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slides/slide208.xml" ContentType="application/vnd.openxmlformats-officedocument.presentationml.slide+xml"/>
  <Override PartName="/ppt/slides/slide219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s/slide244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s/slide51.xml" ContentType="application/vnd.openxmlformats-officedocument.presentationml.slide+xml"/>
  <Override PartName="/ppt/slides/slide233.xml" ContentType="application/vnd.openxmlformats-officedocument.presentationml.slide+xml"/>
  <Override PartName="/ppt/slideLayouts/slideLayout14.xml" ContentType="application/vnd.openxmlformats-officedocument.presentationml.slideLayout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211.xml" ContentType="application/vnd.openxmlformats-officedocument.presentationml.slide+xml"/>
  <Override PartName="/ppt/slides/slide222.xml" ContentType="application/vnd.openxmlformats-officedocument.presentationml.slide+xml"/>
  <Override PartName="/ppt/slides/slide148.xml" ContentType="application/vnd.openxmlformats-officedocument.presentationml.slide+xml"/>
  <Override PartName="/ppt/slides/slide195.xml" ContentType="application/vnd.openxmlformats-officedocument.presentationml.slide+xml"/>
  <Override PartName="/ppt/slides/slide200.xml" ContentType="application/vnd.openxmlformats-officedocument.presentationml.slide+xml"/>
  <Default Extension="vml" ContentType="application/vnd.openxmlformats-officedocument.vmlDrawing"/>
  <Default Extension="gif" ContentType="image/gif"/>
  <Override PartName="/ppt/notesSlides/notesSlide8.xml" ContentType="application/vnd.openxmlformats-officedocument.presentationml.notesSlide+xml"/>
  <Override PartName="/ppt/slides/slide89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78.xml" ContentType="application/vnd.openxmlformats-officedocument.presentationml.slide+xml"/>
  <Override PartName="/ppt/slides/slide115.xml" ContentType="application/vnd.openxmlformats-officedocument.presentationml.slide+xml"/>
  <Override PartName="/ppt/slides/slide162.xml" ContentType="application/vnd.openxmlformats-officedocument.presentationml.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104.xml" ContentType="application/vnd.openxmlformats-officedocument.presentationml.slide+xml"/>
  <Override PartName="/ppt/slides/slide151.xml" ContentType="application/vnd.openxmlformats-officedocument.presentationml.slide+xml"/>
  <Override PartName="/ppt/slides/slide238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45.xml" ContentType="application/vnd.openxmlformats-officedocument.presentationml.slide+xml"/>
  <Override PartName="/ppt/slides/slide92.xml" ContentType="application/vnd.openxmlformats-officedocument.presentationml.slide+xml"/>
  <Override PartName="/ppt/slides/slide140.xml" ContentType="application/vnd.openxmlformats-officedocument.presentationml.slide+xml"/>
  <Override PartName="/ppt/slides/slide227.xml" ContentType="application/vnd.openxmlformats-officedocument.presentationml.slide+xml"/>
  <Override PartName="/ppt/theme/theme3.xml" ContentType="application/vnd.openxmlformats-officedocument.theme+xml"/>
  <Override PartName="/ppt/slides/slide34.xml" ContentType="application/vnd.openxmlformats-officedocument.presentationml.slide+xml"/>
  <Override PartName="/ppt/slides/slide81.xml" ContentType="application/vnd.openxmlformats-officedocument.presentationml.slide+xml"/>
  <Override PartName="/ppt/slides/slide216.xml" ContentType="application/vnd.openxmlformats-officedocument.presentationml.slide+xml"/>
  <Default Extension="rels" ContentType="application/vnd.openxmlformats-package.relationship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3" r:id="rId2"/>
  </p:sldMasterIdLst>
  <p:notesMasterIdLst>
    <p:notesMasterId r:id="rId248"/>
  </p:notesMasterIdLst>
  <p:sldIdLst>
    <p:sldId id="256" r:id="rId3"/>
    <p:sldId id="547" r:id="rId4"/>
    <p:sldId id="583" r:id="rId5"/>
    <p:sldId id="549" r:id="rId6"/>
    <p:sldId id="550" r:id="rId7"/>
    <p:sldId id="507" r:id="rId8"/>
    <p:sldId id="508" r:id="rId9"/>
    <p:sldId id="501" r:id="rId10"/>
    <p:sldId id="283" r:id="rId11"/>
    <p:sldId id="257" r:id="rId12"/>
    <p:sldId id="428" r:id="rId13"/>
    <p:sldId id="260" r:id="rId14"/>
    <p:sldId id="258" r:id="rId15"/>
    <p:sldId id="261" r:id="rId16"/>
    <p:sldId id="546" r:id="rId17"/>
    <p:sldId id="336" r:id="rId18"/>
    <p:sldId id="337" r:id="rId19"/>
    <p:sldId id="338" r:id="rId20"/>
    <p:sldId id="339" r:id="rId21"/>
    <p:sldId id="264" r:id="rId22"/>
    <p:sldId id="399" r:id="rId23"/>
    <p:sldId id="502" r:id="rId24"/>
    <p:sldId id="579" r:id="rId25"/>
    <p:sldId id="517" r:id="rId26"/>
    <p:sldId id="516" r:id="rId27"/>
    <p:sldId id="518" r:id="rId28"/>
    <p:sldId id="519" r:id="rId29"/>
    <p:sldId id="515" r:id="rId30"/>
    <p:sldId id="514" r:id="rId31"/>
    <p:sldId id="580" r:id="rId32"/>
    <p:sldId id="581" r:id="rId33"/>
    <p:sldId id="273" r:id="rId34"/>
    <p:sldId id="274" r:id="rId35"/>
    <p:sldId id="503" r:id="rId36"/>
    <p:sldId id="267" r:id="rId37"/>
    <p:sldId id="276" r:id="rId38"/>
    <p:sldId id="520" r:id="rId39"/>
    <p:sldId id="268" r:id="rId40"/>
    <p:sldId id="521" r:id="rId41"/>
    <p:sldId id="522" r:id="rId42"/>
    <p:sldId id="523" r:id="rId43"/>
    <p:sldId id="280" r:id="rId44"/>
    <p:sldId id="281" r:id="rId45"/>
    <p:sldId id="504" r:id="rId46"/>
    <p:sldId id="282" r:id="rId47"/>
    <p:sldId id="284" r:id="rId48"/>
    <p:sldId id="524" r:id="rId49"/>
    <p:sldId id="301" r:id="rId50"/>
    <p:sldId id="302" r:id="rId51"/>
    <p:sldId id="505" r:id="rId52"/>
    <p:sldId id="303" r:id="rId53"/>
    <p:sldId id="526" r:id="rId54"/>
    <p:sldId id="525" r:id="rId55"/>
    <p:sldId id="308" r:id="rId56"/>
    <p:sldId id="309" r:id="rId57"/>
    <p:sldId id="506" r:id="rId58"/>
    <p:sldId id="310" r:id="rId59"/>
    <p:sldId id="529" r:id="rId60"/>
    <p:sldId id="527" r:id="rId61"/>
    <p:sldId id="528" r:id="rId62"/>
    <p:sldId id="340" r:id="rId63"/>
    <p:sldId id="345" r:id="rId64"/>
    <p:sldId id="315" r:id="rId65"/>
    <p:sldId id="316" r:id="rId66"/>
    <p:sldId id="341" r:id="rId67"/>
    <p:sldId id="422" r:id="rId68"/>
    <p:sldId id="317" r:id="rId69"/>
    <p:sldId id="319" r:id="rId70"/>
    <p:sldId id="530" r:id="rId71"/>
    <p:sldId id="320" r:id="rId72"/>
    <p:sldId id="322" r:id="rId73"/>
    <p:sldId id="323" r:id="rId74"/>
    <p:sldId id="423" r:id="rId75"/>
    <p:sldId id="328" r:id="rId76"/>
    <p:sldId id="325" r:id="rId77"/>
    <p:sldId id="326" r:id="rId78"/>
    <p:sldId id="327" r:id="rId79"/>
    <p:sldId id="329" r:id="rId80"/>
    <p:sldId id="330" r:id="rId81"/>
    <p:sldId id="424" r:id="rId82"/>
    <p:sldId id="331" r:id="rId83"/>
    <p:sldId id="332" r:id="rId84"/>
    <p:sldId id="333" r:id="rId85"/>
    <p:sldId id="334" r:id="rId86"/>
    <p:sldId id="335" r:id="rId87"/>
    <p:sldId id="425" r:id="rId88"/>
    <p:sldId id="400" r:id="rId89"/>
    <p:sldId id="401" r:id="rId90"/>
    <p:sldId id="402" r:id="rId91"/>
    <p:sldId id="403" r:id="rId92"/>
    <p:sldId id="404" r:id="rId93"/>
    <p:sldId id="405" r:id="rId94"/>
    <p:sldId id="406" r:id="rId95"/>
    <p:sldId id="407" r:id="rId96"/>
    <p:sldId id="426" r:id="rId97"/>
    <p:sldId id="344" r:id="rId98"/>
    <p:sldId id="531" r:id="rId99"/>
    <p:sldId id="348" r:id="rId100"/>
    <p:sldId id="349" r:id="rId101"/>
    <p:sldId id="346" r:id="rId102"/>
    <p:sldId id="532" r:id="rId103"/>
    <p:sldId id="350" r:id="rId104"/>
    <p:sldId id="351" r:id="rId105"/>
    <p:sldId id="347" r:id="rId106"/>
    <p:sldId id="533" r:id="rId107"/>
    <p:sldId id="352" r:id="rId108"/>
    <p:sldId id="353" r:id="rId109"/>
    <p:sldId id="366" r:id="rId110"/>
    <p:sldId id="408" r:id="rId111"/>
    <p:sldId id="409" r:id="rId112"/>
    <p:sldId id="410" r:id="rId113"/>
    <p:sldId id="411" r:id="rId114"/>
    <p:sldId id="412" r:id="rId115"/>
    <p:sldId id="413" r:id="rId116"/>
    <p:sldId id="414" r:id="rId117"/>
    <p:sldId id="415" r:id="rId118"/>
    <p:sldId id="416" r:id="rId119"/>
    <p:sldId id="417" r:id="rId120"/>
    <p:sldId id="418" r:id="rId121"/>
    <p:sldId id="419" r:id="rId122"/>
    <p:sldId id="420" r:id="rId123"/>
    <p:sldId id="421" r:id="rId124"/>
    <p:sldId id="367" r:id="rId125"/>
    <p:sldId id="368" r:id="rId126"/>
    <p:sldId id="534" r:id="rId127"/>
    <p:sldId id="427" r:id="rId128"/>
    <p:sldId id="385" r:id="rId129"/>
    <p:sldId id="386" r:id="rId130"/>
    <p:sldId id="371" r:id="rId131"/>
    <p:sldId id="369" r:id="rId132"/>
    <p:sldId id="370" r:id="rId133"/>
    <p:sldId id="372" r:id="rId134"/>
    <p:sldId id="373" r:id="rId135"/>
    <p:sldId id="376" r:id="rId136"/>
    <p:sldId id="389" r:id="rId137"/>
    <p:sldId id="375" r:id="rId138"/>
    <p:sldId id="536" r:id="rId139"/>
    <p:sldId id="379" r:id="rId140"/>
    <p:sldId id="381" r:id="rId141"/>
    <p:sldId id="378" r:id="rId142"/>
    <p:sldId id="384" r:id="rId143"/>
    <p:sldId id="535" r:id="rId144"/>
    <p:sldId id="387" r:id="rId145"/>
    <p:sldId id="388" r:id="rId146"/>
    <p:sldId id="382" r:id="rId147"/>
    <p:sldId id="383" r:id="rId148"/>
    <p:sldId id="390" r:id="rId149"/>
    <p:sldId id="463" r:id="rId150"/>
    <p:sldId id="537" r:id="rId151"/>
    <p:sldId id="464" r:id="rId152"/>
    <p:sldId id="430" r:id="rId153"/>
    <p:sldId id="465" r:id="rId154"/>
    <p:sldId id="538" r:id="rId155"/>
    <p:sldId id="539" r:id="rId156"/>
    <p:sldId id="391" r:id="rId157"/>
    <p:sldId id="392" r:id="rId158"/>
    <p:sldId id="431" r:id="rId159"/>
    <p:sldId id="432" r:id="rId160"/>
    <p:sldId id="543" r:id="rId161"/>
    <p:sldId id="542" r:id="rId162"/>
    <p:sldId id="433" r:id="rId163"/>
    <p:sldId id="434" r:id="rId164"/>
    <p:sldId id="435" r:id="rId165"/>
    <p:sldId id="436" r:id="rId166"/>
    <p:sldId id="437" r:id="rId167"/>
    <p:sldId id="438" r:id="rId168"/>
    <p:sldId id="439" r:id="rId169"/>
    <p:sldId id="541" r:id="rId170"/>
    <p:sldId id="540" r:id="rId171"/>
    <p:sldId id="440" r:id="rId172"/>
    <p:sldId id="441" r:id="rId173"/>
    <p:sldId id="442" r:id="rId174"/>
    <p:sldId id="443" r:id="rId175"/>
    <p:sldId id="444" r:id="rId176"/>
    <p:sldId id="445" r:id="rId177"/>
    <p:sldId id="446" r:id="rId178"/>
    <p:sldId id="544" r:id="rId179"/>
    <p:sldId id="447" r:id="rId180"/>
    <p:sldId id="448" r:id="rId181"/>
    <p:sldId id="449" r:id="rId182"/>
    <p:sldId id="451" r:id="rId183"/>
    <p:sldId id="452" r:id="rId184"/>
    <p:sldId id="453" r:id="rId185"/>
    <p:sldId id="454" r:id="rId186"/>
    <p:sldId id="462" r:id="rId187"/>
    <p:sldId id="455" r:id="rId188"/>
    <p:sldId id="456" r:id="rId189"/>
    <p:sldId id="457" r:id="rId190"/>
    <p:sldId id="459" r:id="rId191"/>
    <p:sldId id="460" r:id="rId192"/>
    <p:sldId id="461" r:id="rId193"/>
    <p:sldId id="466" r:id="rId194"/>
    <p:sldId id="467" r:id="rId195"/>
    <p:sldId id="468" r:id="rId196"/>
    <p:sldId id="471" r:id="rId197"/>
    <p:sldId id="472" r:id="rId198"/>
    <p:sldId id="469" r:id="rId199"/>
    <p:sldId id="470" r:id="rId200"/>
    <p:sldId id="473" r:id="rId201"/>
    <p:sldId id="475" r:id="rId202"/>
    <p:sldId id="474" r:id="rId203"/>
    <p:sldId id="545" r:id="rId204"/>
    <p:sldId id="476" r:id="rId205"/>
    <p:sldId id="477" r:id="rId206"/>
    <p:sldId id="478" r:id="rId207"/>
    <p:sldId id="561" r:id="rId208"/>
    <p:sldId id="562" r:id="rId209"/>
    <p:sldId id="563" r:id="rId210"/>
    <p:sldId id="480" r:id="rId211"/>
    <p:sldId id="482" r:id="rId212"/>
    <p:sldId id="484" r:id="rId213"/>
    <p:sldId id="483" r:id="rId214"/>
    <p:sldId id="485" r:id="rId215"/>
    <p:sldId id="500" r:id="rId216"/>
    <p:sldId id="494" r:id="rId217"/>
    <p:sldId id="495" r:id="rId218"/>
    <p:sldId id="496" r:id="rId219"/>
    <p:sldId id="497" r:id="rId220"/>
    <p:sldId id="498" r:id="rId221"/>
    <p:sldId id="499" r:id="rId222"/>
    <p:sldId id="489" r:id="rId223"/>
    <p:sldId id="492" r:id="rId224"/>
    <p:sldId id="574" r:id="rId225"/>
    <p:sldId id="575" r:id="rId226"/>
    <p:sldId id="576" r:id="rId227"/>
    <p:sldId id="577" r:id="rId228"/>
    <p:sldId id="578" r:id="rId229"/>
    <p:sldId id="552" r:id="rId230"/>
    <p:sldId id="551" r:id="rId231"/>
    <p:sldId id="555" r:id="rId232"/>
    <p:sldId id="556" r:id="rId233"/>
    <p:sldId id="568" r:id="rId234"/>
    <p:sldId id="558" r:id="rId235"/>
    <p:sldId id="569" r:id="rId236"/>
    <p:sldId id="573" r:id="rId237"/>
    <p:sldId id="559" r:id="rId238"/>
    <p:sldId id="564" r:id="rId239"/>
    <p:sldId id="567" r:id="rId240"/>
    <p:sldId id="566" r:id="rId241"/>
    <p:sldId id="570" r:id="rId242"/>
    <p:sldId id="560" r:id="rId243"/>
    <p:sldId id="571" r:id="rId244"/>
    <p:sldId id="572" r:id="rId245"/>
    <p:sldId id="553" r:id="rId246"/>
    <p:sldId id="554" r:id="rId247"/>
  </p:sldIdLst>
  <p:sldSz cx="10333038" cy="8208963"/>
  <p:notesSz cx="6797675" cy="9928225"/>
  <p:defaultTextStyle>
    <a:defPPr>
      <a:defRPr lang="ru-RU"/>
    </a:defPPr>
    <a:lvl1pPr algn="l" defTabSz="1058863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charset="0"/>
        <a:ea typeface="+mn-ea"/>
        <a:cs typeface="+mn-cs"/>
      </a:defRPr>
    </a:lvl1pPr>
    <a:lvl2pPr marL="528638" indent="-71438" algn="l" defTabSz="1058863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charset="0"/>
        <a:ea typeface="+mn-ea"/>
        <a:cs typeface="+mn-cs"/>
      </a:defRPr>
    </a:lvl2pPr>
    <a:lvl3pPr marL="1058863" indent="-144463" algn="l" defTabSz="1058863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charset="0"/>
        <a:ea typeface="+mn-ea"/>
        <a:cs typeface="+mn-cs"/>
      </a:defRPr>
    </a:lvl3pPr>
    <a:lvl4pPr marL="1589088" indent="-217488" algn="l" defTabSz="1058863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charset="0"/>
        <a:ea typeface="+mn-ea"/>
        <a:cs typeface="+mn-cs"/>
      </a:defRPr>
    </a:lvl4pPr>
    <a:lvl5pPr marL="2117725" indent="-288925" algn="l" defTabSz="1058863" rtl="0" fontAlgn="base">
      <a:spcBef>
        <a:spcPct val="0"/>
      </a:spcBef>
      <a:spcAft>
        <a:spcPct val="0"/>
      </a:spcAft>
      <a:defRPr sz="21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1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1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1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100" kern="1200">
        <a:solidFill>
          <a:schemeClr val="tx1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586">
          <p15:clr>
            <a:srgbClr val="A4A3A4"/>
          </p15:clr>
        </p15:guide>
        <p15:guide id="2" pos="325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FFFF99"/>
    <a:srgbClr val="FFFFCC"/>
    <a:srgbClr val="CC0066"/>
    <a:srgbClr val="66FF66"/>
    <a:srgbClr val="FF7C80"/>
    <a:srgbClr val="0000FF"/>
    <a:srgbClr val="663300"/>
    <a:srgbClr val="00FF99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1774" autoAdjust="0"/>
    <p:restoredTop sz="99531" autoAdjust="0"/>
  </p:normalViewPr>
  <p:slideViewPr>
    <p:cSldViewPr>
      <p:cViewPr>
        <p:scale>
          <a:sx n="66" d="100"/>
          <a:sy n="66" d="100"/>
        </p:scale>
        <p:origin x="-1416" y="198"/>
      </p:cViewPr>
      <p:guideLst>
        <p:guide orient="horz" pos="2586"/>
        <p:guide pos="3255"/>
      </p:guideLst>
    </p:cSldViewPr>
  </p:slideViewPr>
  <p:notesTextViewPr>
    <p:cViewPr>
      <p:scale>
        <a:sx n="33" d="100"/>
        <a:sy n="33" d="100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slide" Target="slides/slide157.xml"/><Relationship Id="rId170" Type="http://schemas.openxmlformats.org/officeDocument/2006/relationships/slide" Target="slides/slide168.xml"/><Relationship Id="rId191" Type="http://schemas.openxmlformats.org/officeDocument/2006/relationships/slide" Target="slides/slide189.xml"/><Relationship Id="rId205" Type="http://schemas.openxmlformats.org/officeDocument/2006/relationships/slide" Target="slides/slide203.xml"/><Relationship Id="rId226" Type="http://schemas.openxmlformats.org/officeDocument/2006/relationships/slide" Target="slides/slide224.xml"/><Relationship Id="rId247" Type="http://schemas.openxmlformats.org/officeDocument/2006/relationships/slide" Target="slides/slide245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slide" Target="slides/slide158.xml"/><Relationship Id="rId181" Type="http://schemas.openxmlformats.org/officeDocument/2006/relationships/slide" Target="slides/slide179.xml"/><Relationship Id="rId216" Type="http://schemas.openxmlformats.org/officeDocument/2006/relationships/slide" Target="slides/slide214.xml"/><Relationship Id="rId237" Type="http://schemas.openxmlformats.org/officeDocument/2006/relationships/slide" Target="slides/slide235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71" Type="http://schemas.openxmlformats.org/officeDocument/2006/relationships/slide" Target="slides/slide169.xml"/><Relationship Id="rId192" Type="http://schemas.openxmlformats.org/officeDocument/2006/relationships/slide" Target="slides/slide190.xml"/><Relationship Id="rId206" Type="http://schemas.openxmlformats.org/officeDocument/2006/relationships/slide" Target="slides/slide204.xml"/><Relationship Id="rId227" Type="http://schemas.openxmlformats.org/officeDocument/2006/relationships/slide" Target="slides/slide225.xml"/><Relationship Id="rId248" Type="http://schemas.openxmlformats.org/officeDocument/2006/relationships/notesMaster" Target="notesMasters/notesMaster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slide" Target="slides/slide159.xml"/><Relationship Id="rId166" Type="http://schemas.openxmlformats.org/officeDocument/2006/relationships/slide" Target="slides/slide164.xml"/><Relationship Id="rId182" Type="http://schemas.openxmlformats.org/officeDocument/2006/relationships/slide" Target="slides/slide180.xml"/><Relationship Id="rId187" Type="http://schemas.openxmlformats.org/officeDocument/2006/relationships/slide" Target="slides/slide185.xml"/><Relationship Id="rId217" Type="http://schemas.openxmlformats.org/officeDocument/2006/relationships/slide" Target="slides/slide21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12" Type="http://schemas.openxmlformats.org/officeDocument/2006/relationships/slide" Target="slides/slide210.xml"/><Relationship Id="rId233" Type="http://schemas.openxmlformats.org/officeDocument/2006/relationships/slide" Target="slides/slide231.xml"/><Relationship Id="rId238" Type="http://schemas.openxmlformats.org/officeDocument/2006/relationships/slide" Target="slides/slide236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77" Type="http://schemas.openxmlformats.org/officeDocument/2006/relationships/slide" Target="slides/slide175.xml"/><Relationship Id="rId198" Type="http://schemas.openxmlformats.org/officeDocument/2006/relationships/slide" Target="slides/slide196.xml"/><Relationship Id="rId172" Type="http://schemas.openxmlformats.org/officeDocument/2006/relationships/slide" Target="slides/slide170.xml"/><Relationship Id="rId193" Type="http://schemas.openxmlformats.org/officeDocument/2006/relationships/slide" Target="slides/slide191.xml"/><Relationship Id="rId202" Type="http://schemas.openxmlformats.org/officeDocument/2006/relationships/slide" Target="slides/slide200.xml"/><Relationship Id="rId207" Type="http://schemas.openxmlformats.org/officeDocument/2006/relationships/slide" Target="slides/slide205.xml"/><Relationship Id="rId223" Type="http://schemas.openxmlformats.org/officeDocument/2006/relationships/slide" Target="slides/slide221.xml"/><Relationship Id="rId228" Type="http://schemas.openxmlformats.org/officeDocument/2006/relationships/slide" Target="slides/slide226.xml"/><Relationship Id="rId244" Type="http://schemas.openxmlformats.org/officeDocument/2006/relationships/slide" Target="slides/slide242.xml"/><Relationship Id="rId249" Type="http://schemas.openxmlformats.org/officeDocument/2006/relationships/presProps" Target="presProps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167" Type="http://schemas.openxmlformats.org/officeDocument/2006/relationships/slide" Target="slides/slide165.xml"/><Relationship Id="rId188" Type="http://schemas.openxmlformats.org/officeDocument/2006/relationships/slide" Target="slides/slide186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slide" Target="slides/slide160.xml"/><Relationship Id="rId183" Type="http://schemas.openxmlformats.org/officeDocument/2006/relationships/slide" Target="slides/slide181.xml"/><Relationship Id="rId213" Type="http://schemas.openxmlformats.org/officeDocument/2006/relationships/slide" Target="slides/slide211.xml"/><Relationship Id="rId218" Type="http://schemas.openxmlformats.org/officeDocument/2006/relationships/slide" Target="slides/slide216.xml"/><Relationship Id="rId234" Type="http://schemas.openxmlformats.org/officeDocument/2006/relationships/slide" Target="slides/slide232.xml"/><Relationship Id="rId239" Type="http://schemas.openxmlformats.org/officeDocument/2006/relationships/slide" Target="slides/slide237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50" Type="http://schemas.openxmlformats.org/officeDocument/2006/relationships/viewProps" Target="viewProps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178" Type="http://schemas.openxmlformats.org/officeDocument/2006/relationships/slide" Target="slides/slide176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73" Type="http://schemas.openxmlformats.org/officeDocument/2006/relationships/slide" Target="slides/slide171.xml"/><Relationship Id="rId194" Type="http://schemas.openxmlformats.org/officeDocument/2006/relationships/slide" Target="slides/slide192.xml"/><Relationship Id="rId199" Type="http://schemas.openxmlformats.org/officeDocument/2006/relationships/slide" Target="slides/slide197.xml"/><Relationship Id="rId203" Type="http://schemas.openxmlformats.org/officeDocument/2006/relationships/slide" Target="slides/slide201.xml"/><Relationship Id="rId208" Type="http://schemas.openxmlformats.org/officeDocument/2006/relationships/slide" Target="slides/slide206.xml"/><Relationship Id="rId229" Type="http://schemas.openxmlformats.org/officeDocument/2006/relationships/slide" Target="slides/slide227.xml"/><Relationship Id="rId19" Type="http://schemas.openxmlformats.org/officeDocument/2006/relationships/slide" Target="slides/slide17.xml"/><Relationship Id="rId224" Type="http://schemas.openxmlformats.org/officeDocument/2006/relationships/slide" Target="slides/slide222.xml"/><Relationship Id="rId240" Type="http://schemas.openxmlformats.org/officeDocument/2006/relationships/slide" Target="slides/slide238.xml"/><Relationship Id="rId245" Type="http://schemas.openxmlformats.org/officeDocument/2006/relationships/slide" Target="slides/slide243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168" Type="http://schemas.openxmlformats.org/officeDocument/2006/relationships/slide" Target="slides/slide166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slide" Target="slides/slide161.xml"/><Relationship Id="rId184" Type="http://schemas.openxmlformats.org/officeDocument/2006/relationships/slide" Target="slides/slide182.xml"/><Relationship Id="rId189" Type="http://schemas.openxmlformats.org/officeDocument/2006/relationships/slide" Target="slides/slide187.xml"/><Relationship Id="rId219" Type="http://schemas.openxmlformats.org/officeDocument/2006/relationships/slide" Target="slides/slide217.xml"/><Relationship Id="rId3" Type="http://schemas.openxmlformats.org/officeDocument/2006/relationships/slide" Target="slides/slide1.xml"/><Relationship Id="rId214" Type="http://schemas.openxmlformats.org/officeDocument/2006/relationships/slide" Target="slides/slide212.xml"/><Relationship Id="rId230" Type="http://schemas.openxmlformats.org/officeDocument/2006/relationships/slide" Target="slides/slide228.xml"/><Relationship Id="rId235" Type="http://schemas.openxmlformats.org/officeDocument/2006/relationships/slide" Target="slides/slide233.xml"/><Relationship Id="rId251" Type="http://schemas.openxmlformats.org/officeDocument/2006/relationships/theme" Target="theme/them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74" Type="http://schemas.openxmlformats.org/officeDocument/2006/relationships/slide" Target="slides/slide172.xml"/><Relationship Id="rId179" Type="http://schemas.openxmlformats.org/officeDocument/2006/relationships/slide" Target="slides/slide177.xml"/><Relationship Id="rId195" Type="http://schemas.openxmlformats.org/officeDocument/2006/relationships/slide" Target="slides/slide193.xml"/><Relationship Id="rId209" Type="http://schemas.openxmlformats.org/officeDocument/2006/relationships/slide" Target="slides/slide207.xml"/><Relationship Id="rId190" Type="http://schemas.openxmlformats.org/officeDocument/2006/relationships/slide" Target="slides/slide188.xml"/><Relationship Id="rId204" Type="http://schemas.openxmlformats.org/officeDocument/2006/relationships/slide" Target="slides/slide202.xml"/><Relationship Id="rId220" Type="http://schemas.openxmlformats.org/officeDocument/2006/relationships/slide" Target="slides/slide218.xml"/><Relationship Id="rId225" Type="http://schemas.openxmlformats.org/officeDocument/2006/relationships/slide" Target="slides/slide223.xml"/><Relationship Id="rId241" Type="http://schemas.openxmlformats.org/officeDocument/2006/relationships/slide" Target="slides/slide239.xml"/><Relationship Id="rId246" Type="http://schemas.openxmlformats.org/officeDocument/2006/relationships/slide" Target="slides/slide244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164" Type="http://schemas.openxmlformats.org/officeDocument/2006/relationships/slide" Target="slides/slide162.xml"/><Relationship Id="rId169" Type="http://schemas.openxmlformats.org/officeDocument/2006/relationships/slide" Target="slides/slide167.xml"/><Relationship Id="rId185" Type="http://schemas.openxmlformats.org/officeDocument/2006/relationships/slide" Target="slides/slide183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80" Type="http://schemas.openxmlformats.org/officeDocument/2006/relationships/slide" Target="slides/slide178.xml"/><Relationship Id="rId210" Type="http://schemas.openxmlformats.org/officeDocument/2006/relationships/slide" Target="slides/slide208.xml"/><Relationship Id="rId215" Type="http://schemas.openxmlformats.org/officeDocument/2006/relationships/slide" Target="slides/slide213.xml"/><Relationship Id="rId236" Type="http://schemas.openxmlformats.org/officeDocument/2006/relationships/slide" Target="slides/slide234.xml"/><Relationship Id="rId26" Type="http://schemas.openxmlformats.org/officeDocument/2006/relationships/slide" Target="slides/slide24.xml"/><Relationship Id="rId231" Type="http://schemas.openxmlformats.org/officeDocument/2006/relationships/slide" Target="slides/slide229.xml"/><Relationship Id="rId252" Type="http://schemas.openxmlformats.org/officeDocument/2006/relationships/tableStyles" Target="tableStyles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75" Type="http://schemas.openxmlformats.org/officeDocument/2006/relationships/slide" Target="slides/slide173.xml"/><Relationship Id="rId196" Type="http://schemas.openxmlformats.org/officeDocument/2006/relationships/slide" Target="slides/slide194.xml"/><Relationship Id="rId200" Type="http://schemas.openxmlformats.org/officeDocument/2006/relationships/slide" Target="slides/slide198.xml"/><Relationship Id="rId16" Type="http://schemas.openxmlformats.org/officeDocument/2006/relationships/slide" Target="slides/slide14.xml"/><Relationship Id="rId221" Type="http://schemas.openxmlformats.org/officeDocument/2006/relationships/slide" Target="slides/slide219.xml"/><Relationship Id="rId242" Type="http://schemas.openxmlformats.org/officeDocument/2006/relationships/slide" Target="slides/slide240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165" Type="http://schemas.openxmlformats.org/officeDocument/2006/relationships/slide" Target="slides/slide163.xml"/><Relationship Id="rId186" Type="http://schemas.openxmlformats.org/officeDocument/2006/relationships/slide" Target="slides/slide184.xml"/><Relationship Id="rId211" Type="http://schemas.openxmlformats.org/officeDocument/2006/relationships/slide" Target="slides/slide209.xml"/><Relationship Id="rId232" Type="http://schemas.openxmlformats.org/officeDocument/2006/relationships/slide" Target="slides/slide230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Relationship Id="rId176" Type="http://schemas.openxmlformats.org/officeDocument/2006/relationships/slide" Target="slides/slide174.xml"/><Relationship Id="rId197" Type="http://schemas.openxmlformats.org/officeDocument/2006/relationships/slide" Target="slides/slide195.xml"/><Relationship Id="rId201" Type="http://schemas.openxmlformats.org/officeDocument/2006/relationships/slide" Target="slides/slide199.xml"/><Relationship Id="rId222" Type="http://schemas.openxmlformats.org/officeDocument/2006/relationships/slide" Target="slides/slide220.xml"/><Relationship Id="rId243" Type="http://schemas.openxmlformats.org/officeDocument/2006/relationships/slide" Target="slides/slide24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10.vml.rels><?xml version="1.0" encoding="UTF-8" standalone="yes"?>
<Relationships xmlns="http://schemas.openxmlformats.org/package/2006/relationships"><Relationship Id="rId2" Type="http://schemas.openxmlformats.org/officeDocument/2006/relationships/image" Target="../media/image157.emf"/><Relationship Id="rId1" Type="http://schemas.openxmlformats.org/officeDocument/2006/relationships/image" Target="../media/image156.e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4.wmf"/></Relationships>
</file>

<file path=ppt/drawings/_rels/vmlDrawing2.v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image" Target="../media/image4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17.wmf"/><Relationship Id="rId1" Type="http://schemas.openxmlformats.org/officeDocument/2006/relationships/image" Target="../media/image1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drawings/_rels/vmlDrawing5.vml.rels><?xml version="1.0" encoding="UTF-8" standalone="yes"?>
<Relationships xmlns="http://schemas.openxmlformats.org/package/2006/relationships"><Relationship Id="rId2" Type="http://schemas.openxmlformats.org/officeDocument/2006/relationships/image" Target="../media/image48.wmf"/><Relationship Id="rId1" Type="http://schemas.openxmlformats.org/officeDocument/2006/relationships/image" Target="../media/image16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5.e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5.e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5.e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5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defTabSz="105947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688" y="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defTabSz="105947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C340E7E8-6146-4709-9DD3-BBDE83975690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057275" y="744538"/>
            <a:ext cx="4683125" cy="3722687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16463"/>
            <a:ext cx="5438775" cy="44672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defTabSz="105947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688" y="9429750"/>
            <a:ext cx="2946400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defTabSz="1059470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</a:defRPr>
            </a:lvl1pPr>
          </a:lstStyle>
          <a:p>
            <a:pPr>
              <a:defRPr/>
            </a:pPr>
            <a:fld id="{7A3EAFEE-79AC-4809-A08D-75D9F916E93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53803371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1058863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528638" algn="l" defTabSz="1058863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1058863" algn="l" defTabSz="1058863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589088" algn="l" defTabSz="1058863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2117725" algn="l" defTabSz="1058863" rtl="0" eaLnBrk="0" fontAlgn="base" hangingPunct="0">
      <a:spcBef>
        <a:spcPct val="30000"/>
      </a:spcBef>
      <a:spcAft>
        <a:spcPct val="0"/>
      </a:spcAft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2648677" algn="l" defTabSz="10594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3178413" algn="l" defTabSz="10594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3708147" algn="l" defTabSz="10594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4237884" algn="l" defTabSz="105947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3721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37219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  <a:defRPr/>
            </a:pPr>
            <a:fld id="{5372DB7C-D7F8-48EC-B0B0-8DC27876396C}" type="slidenum">
              <a:rPr lang="ru-RU"/>
              <a:pPr defTabSz="1058863" fontAlgn="base">
                <a:spcBef>
                  <a:spcPct val="0"/>
                </a:spcBef>
                <a:spcAft>
                  <a:spcPct val="0"/>
                </a:spcAft>
                <a:defRPr/>
              </a:pPr>
              <a:t>51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9147162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29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80930" name="Rectangle 3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xmlns="" val="16339333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7698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57699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</a:pPr>
            <a:fld id="{E403F40A-7F24-496E-B145-1533FA8A0857}" type="slidenum">
              <a:rPr lang="ru-RU" smtClean="0">
                <a:latin typeface="Arial" charset="0"/>
              </a:rPr>
              <a:pPr defTabSz="1058863" fontAlgn="base">
                <a:spcBef>
                  <a:spcPct val="0"/>
                </a:spcBef>
                <a:spcAft>
                  <a:spcPct val="0"/>
                </a:spcAft>
              </a:pPr>
              <a:t>69</a:t>
            </a:fld>
            <a:endParaRPr lang="ru-RU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6252340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5974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5974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</a:pPr>
            <a:fld id="{C98E6DB5-B9E1-4A42-A040-66278A0D4079}" type="slidenum">
              <a:rPr lang="ru-RU" smtClean="0">
                <a:latin typeface="Arial" charset="0"/>
              </a:rPr>
              <a:pPr defTabSz="1058863" fontAlgn="base">
                <a:spcBef>
                  <a:spcPct val="0"/>
                </a:spcBef>
                <a:spcAft>
                  <a:spcPct val="0"/>
                </a:spcAft>
              </a:pPr>
              <a:t>70</a:t>
            </a:fld>
            <a:endParaRPr lang="ru-RU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2793954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66914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66915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</a:pPr>
            <a:fld id="{49284322-6A9A-41D4-AF55-18E3CDF87271}" type="slidenum">
              <a:rPr lang="ru-RU" smtClean="0">
                <a:latin typeface="Arial" charset="0"/>
              </a:rPr>
              <a:pPr defTabSz="1058863" fontAlgn="base">
                <a:spcBef>
                  <a:spcPct val="0"/>
                </a:spcBef>
                <a:spcAft>
                  <a:spcPct val="0"/>
                </a:spcAft>
              </a:pPr>
              <a:t>76</a:t>
            </a:fld>
            <a:endParaRPr lang="ru-RU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051918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75106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75107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</a:pPr>
            <a:fld id="{400BB193-A69E-4A66-83A8-494FBFCDC67F}" type="slidenum">
              <a:rPr lang="ru-RU" smtClean="0">
                <a:latin typeface="Arial" charset="0"/>
              </a:rPr>
              <a:pPr defTabSz="1058863" fontAlgn="base">
                <a:spcBef>
                  <a:spcPct val="0"/>
                </a:spcBef>
                <a:spcAft>
                  <a:spcPct val="0"/>
                </a:spcAft>
              </a:pPr>
              <a:t>83</a:t>
            </a:fld>
            <a:endParaRPr lang="ru-RU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57894299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1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2528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25283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  <a:defRPr/>
            </a:pPr>
            <a:fld id="{70B22CCB-D492-4F54-BF96-7BD4256F16F6}" type="slidenum">
              <a:rPr lang="ru-RU"/>
              <a:pPr defTabSz="1058863" fontAlgn="base">
                <a:spcBef>
                  <a:spcPct val="0"/>
                </a:spcBef>
                <a:spcAft>
                  <a:spcPct val="0"/>
                </a:spcAft>
                <a:defRPr/>
              </a:pPr>
              <a:t>130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371187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89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42690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defTabSz="1279525"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42691" name="Номер слайда 3"/>
          <p:cNvSpPr txBox="1">
            <a:spLocks noGrp="1"/>
          </p:cNvSpPr>
          <p:nvPr/>
        </p:nvSpPr>
        <p:spPr bwMode="auto">
          <a:xfrm>
            <a:off x="3849688" y="9429750"/>
            <a:ext cx="2946400" cy="496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 defTabSz="1279525"/>
            <a:fld id="{78A497C3-CD6F-41DA-86F5-AAEBF10F56D7}" type="slidenum">
              <a:rPr lang="ru-RU" sz="1200">
                <a:latin typeface="Calibri" pitchFamily="34" charset="0"/>
              </a:rPr>
              <a:pPr algn="r" defTabSz="1279525"/>
              <a:t>143</a:t>
            </a:fld>
            <a:endParaRPr lang="ru-RU" sz="120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88077810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7"/>
          <p:cNvSpPr txBox="1">
            <a:spLocks noGrp="1" noChangeArrowheads="1"/>
          </p:cNvSpPr>
          <p:nvPr/>
        </p:nvSpPr>
        <p:spPr bwMode="auto">
          <a:xfrm>
            <a:off x="3850432" y="9428881"/>
            <a:ext cx="2945660" cy="4977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36895" tIns="68447" rIns="136895" bIns="68447" anchor="b"/>
          <a:lstStyle/>
          <a:p>
            <a:pPr algn="r" defTabSz="939788"/>
            <a:fld id="{0266657B-EAEA-4D7F-B769-65602918D30E}" type="slidenum">
              <a:rPr lang="ru-RU" sz="1800">
                <a:latin typeface="Calibri" pitchFamily="34" charset="0"/>
              </a:rPr>
              <a:pPr algn="r" defTabSz="939788"/>
              <a:t>226</a:t>
            </a:fld>
            <a:endParaRPr lang="ru-RU" sz="1800" dirty="0">
              <a:latin typeface="Calibri" pitchFamily="34" charset="0"/>
            </a:endParaRPr>
          </a:p>
        </p:txBody>
      </p:sp>
      <p:sp>
        <p:nvSpPr>
          <p:cNvPr id="53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057275" y="744538"/>
            <a:ext cx="4684713" cy="3721100"/>
          </a:xfrm>
          <a:ln/>
        </p:spPr>
      </p:sp>
      <p:sp>
        <p:nvSpPr>
          <p:cNvPr id="53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136895" tIns="68447" rIns="136895" bIns="68447"/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xmlns="" val="42212992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1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378882" name="Заметки 2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367619" name="Номер слайда 3"/>
          <p:cNvSpPr>
            <a:spLocks noGrp="1"/>
          </p:cNvSpPr>
          <p:nvPr>
            <p:ph type="sldNum" sz="quarter" idx="5"/>
          </p:nvPr>
        </p:nvSpPr>
        <p:spPr bwMode="auto"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defTabSz="1058863" fontAlgn="base">
              <a:spcBef>
                <a:spcPct val="0"/>
              </a:spcBef>
              <a:spcAft>
                <a:spcPct val="0"/>
              </a:spcAft>
              <a:defRPr/>
            </a:pPr>
            <a:fld id="{BDA394A2-F495-4F3D-A1D8-AA6BF17C0FB4}" type="slidenum">
              <a:rPr lang="ru-RU"/>
              <a:pPr defTabSz="1058863" fontAlgn="base">
                <a:spcBef>
                  <a:spcPct val="0"/>
                </a:spcBef>
                <a:spcAft>
                  <a:spcPct val="0"/>
                </a:spcAft>
                <a:defRPr/>
              </a:pPr>
              <a:t>244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8586019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74978" y="2550101"/>
            <a:ext cx="8783082" cy="175960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49957" y="4651746"/>
            <a:ext cx="7233127" cy="209784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529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594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5892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189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6486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1784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70814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2378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1E10F05-0DA2-4188-8944-006D83AE3954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5B5EDD1-CB9E-4009-8A1E-3669F6E38D8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9E8987-B518-4275-B725-F18820D323B2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0CEE7B-7AD2-49B5-A322-A0A89937220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91452" y="328741"/>
            <a:ext cx="2324934" cy="700422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16652" y="328741"/>
            <a:ext cx="6802583" cy="700422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727F23-6709-4B56-A3FC-85A8185302B3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0BB86B6-E500-48F7-8B4C-E60AEDF4D30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516396" y="328468"/>
            <a:ext cx="9300247" cy="7006393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006EB-3088-4E92-9C46-F90275B31A3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bl">
  <p:cSld name="Заголовок и таблиц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6396" y="331182"/>
            <a:ext cx="9300247" cy="136680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аблица 2"/>
          <p:cNvSpPr>
            <a:spLocks noGrp="1"/>
          </p:cNvSpPr>
          <p:nvPr>
            <p:ph type="tbl" idx="1"/>
          </p:nvPr>
        </p:nvSpPr>
        <p:spPr>
          <a:xfrm>
            <a:off x="516396" y="1915154"/>
            <a:ext cx="9300247" cy="5419707"/>
          </a:xfrm>
        </p:spPr>
        <p:txBody>
          <a:bodyPr rtlCol="0">
            <a:normAutofit/>
          </a:bodyPr>
          <a:lstStyle/>
          <a:p>
            <a:pPr lvl="0"/>
            <a:endParaRPr lang="ru-RU" noProof="0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EFC95C-53E1-40CA-89E1-D97EEF5BE27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Заголовок и 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sz="quarter"/>
          </p:nvPr>
        </p:nvSpPr>
        <p:spPr>
          <a:xfrm>
            <a:off x="516652" y="349641"/>
            <a:ext cx="9299734" cy="1656994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quarter" idx="1"/>
          </p:nvPr>
        </p:nvSpPr>
        <p:spPr>
          <a:xfrm>
            <a:off x="516652" y="2280268"/>
            <a:ext cx="4563758" cy="23714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5252628" y="2280268"/>
            <a:ext cx="4563758" cy="23714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516652" y="4834167"/>
            <a:ext cx="4563758" cy="23714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252628" y="4834167"/>
            <a:ext cx="4563758" cy="237147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11A3D2-7260-4FDD-9251-BD0C65D2324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774978" y="2550100"/>
            <a:ext cx="8783082" cy="175960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49956" y="4651746"/>
            <a:ext cx="7233127" cy="2097846"/>
          </a:xfrm>
        </p:spPr>
        <p:txBody>
          <a:bodyPr/>
          <a:lstStyle>
            <a:lvl1pPr marL="0" indent="0" algn="ctr">
              <a:buNone/>
              <a:defRPr/>
            </a:lvl1pPr>
            <a:lvl2pPr marL="529758" indent="0" algn="ctr">
              <a:buNone/>
              <a:defRPr/>
            </a:lvl2pPr>
            <a:lvl3pPr marL="1059515" indent="0" algn="ctr">
              <a:buNone/>
              <a:defRPr/>
            </a:lvl3pPr>
            <a:lvl4pPr marL="1589273" indent="0" algn="ctr">
              <a:buNone/>
              <a:defRPr/>
            </a:lvl4pPr>
            <a:lvl5pPr marL="2119031" indent="0" algn="ctr">
              <a:buNone/>
              <a:defRPr/>
            </a:lvl5pPr>
            <a:lvl6pPr marL="2648788" indent="0" algn="ctr">
              <a:buNone/>
              <a:defRPr/>
            </a:lvl6pPr>
            <a:lvl7pPr marL="3178546" indent="0" algn="ctr">
              <a:buNone/>
              <a:defRPr/>
            </a:lvl7pPr>
            <a:lvl8pPr marL="3708303" indent="0" algn="ctr">
              <a:buNone/>
              <a:defRPr/>
            </a:lvl8pPr>
            <a:lvl9pPr marL="4238061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F07E7084-0A20-4185-AA8A-2E401B4DA98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D8524ED-D9EA-4ED5-A1A2-9DB59BF2593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6239" y="5275020"/>
            <a:ext cx="8783082" cy="1630391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6239" y="3479309"/>
            <a:ext cx="8783082" cy="1795710"/>
          </a:xfrm>
        </p:spPr>
        <p:txBody>
          <a:bodyPr anchor="b"/>
          <a:lstStyle>
            <a:lvl1pPr marL="0" indent="0">
              <a:buNone/>
              <a:defRPr sz="2300"/>
            </a:lvl1pPr>
            <a:lvl2pPr marL="529758" indent="0">
              <a:buNone/>
              <a:defRPr sz="2100"/>
            </a:lvl2pPr>
            <a:lvl3pPr marL="1059515" indent="0">
              <a:buNone/>
              <a:defRPr sz="1900"/>
            </a:lvl3pPr>
            <a:lvl4pPr marL="1589273" indent="0">
              <a:buNone/>
              <a:defRPr sz="1600"/>
            </a:lvl4pPr>
            <a:lvl5pPr marL="2119031" indent="0">
              <a:buNone/>
              <a:defRPr sz="1600"/>
            </a:lvl5pPr>
            <a:lvl6pPr marL="2648788" indent="0">
              <a:buNone/>
              <a:defRPr sz="1600"/>
            </a:lvl6pPr>
            <a:lvl7pPr marL="3178546" indent="0">
              <a:buNone/>
              <a:defRPr sz="1600"/>
            </a:lvl7pPr>
            <a:lvl8pPr marL="3708303" indent="0">
              <a:buNone/>
              <a:defRPr sz="1600"/>
            </a:lvl8pPr>
            <a:lvl9pPr marL="4238061" indent="0">
              <a:buNone/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FB4A9045-80BE-4B2C-BB99-97376736818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16652" y="1915425"/>
            <a:ext cx="4563758" cy="541753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52628" y="1915425"/>
            <a:ext cx="4563758" cy="541753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850C9728-B24E-4D9A-8D1C-6BEE2A86BEE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16652" y="1837516"/>
            <a:ext cx="4565553" cy="765789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29758" indent="0">
              <a:buNone/>
              <a:defRPr sz="2300" b="1"/>
            </a:lvl2pPr>
            <a:lvl3pPr marL="1059515" indent="0">
              <a:buNone/>
              <a:defRPr sz="2100" b="1"/>
            </a:lvl3pPr>
            <a:lvl4pPr marL="1589273" indent="0">
              <a:buNone/>
              <a:defRPr sz="1900" b="1"/>
            </a:lvl4pPr>
            <a:lvl5pPr marL="2119031" indent="0">
              <a:buNone/>
              <a:defRPr sz="1900" b="1"/>
            </a:lvl5pPr>
            <a:lvl6pPr marL="2648788" indent="0">
              <a:buNone/>
              <a:defRPr sz="1900" b="1"/>
            </a:lvl6pPr>
            <a:lvl7pPr marL="3178546" indent="0">
              <a:buNone/>
              <a:defRPr sz="1900" b="1"/>
            </a:lvl7pPr>
            <a:lvl8pPr marL="3708303" indent="0">
              <a:buNone/>
              <a:defRPr sz="1900" b="1"/>
            </a:lvl8pPr>
            <a:lvl9pPr marL="4238061" indent="0">
              <a:buNone/>
              <a:defRPr sz="19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16652" y="2603306"/>
            <a:ext cx="4565553" cy="4729655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249041" y="1837516"/>
            <a:ext cx="4567346" cy="765789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29758" indent="0">
              <a:buNone/>
              <a:defRPr sz="2300" b="1"/>
            </a:lvl2pPr>
            <a:lvl3pPr marL="1059515" indent="0">
              <a:buNone/>
              <a:defRPr sz="2100" b="1"/>
            </a:lvl3pPr>
            <a:lvl4pPr marL="1589273" indent="0">
              <a:buNone/>
              <a:defRPr sz="1900" b="1"/>
            </a:lvl4pPr>
            <a:lvl5pPr marL="2119031" indent="0">
              <a:buNone/>
              <a:defRPr sz="1900" b="1"/>
            </a:lvl5pPr>
            <a:lvl6pPr marL="2648788" indent="0">
              <a:buNone/>
              <a:defRPr sz="1900" b="1"/>
            </a:lvl6pPr>
            <a:lvl7pPr marL="3178546" indent="0">
              <a:buNone/>
              <a:defRPr sz="1900" b="1"/>
            </a:lvl7pPr>
            <a:lvl8pPr marL="3708303" indent="0">
              <a:buNone/>
              <a:defRPr sz="1900" b="1"/>
            </a:lvl8pPr>
            <a:lvl9pPr marL="4238061" indent="0">
              <a:buNone/>
              <a:defRPr sz="19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249041" y="2603306"/>
            <a:ext cx="4567346" cy="4729655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65CA4D51-9436-4C4A-936B-05B519D17CB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498C2DF-855F-4231-94CB-4CD088B581DF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F5FC0C-49CE-4139-ABBA-B3501C809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824B2EE-7BAD-4586-97B4-C6E8A9896B5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44E92348-3695-4D8D-8582-E1A418D9D79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6653" y="326838"/>
            <a:ext cx="3399498" cy="1390963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39931" y="326839"/>
            <a:ext cx="5776455" cy="7006122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16653" y="1717802"/>
            <a:ext cx="3399498" cy="5615159"/>
          </a:xfrm>
        </p:spPr>
        <p:txBody>
          <a:bodyPr/>
          <a:lstStyle>
            <a:lvl1pPr marL="0" indent="0">
              <a:buNone/>
              <a:defRPr sz="1600"/>
            </a:lvl1pPr>
            <a:lvl2pPr marL="529758" indent="0">
              <a:buNone/>
              <a:defRPr sz="1400"/>
            </a:lvl2pPr>
            <a:lvl3pPr marL="1059515" indent="0">
              <a:buNone/>
              <a:defRPr sz="1200"/>
            </a:lvl3pPr>
            <a:lvl4pPr marL="1589273" indent="0">
              <a:buNone/>
              <a:defRPr sz="1000"/>
            </a:lvl4pPr>
            <a:lvl5pPr marL="2119031" indent="0">
              <a:buNone/>
              <a:defRPr sz="1000"/>
            </a:lvl5pPr>
            <a:lvl6pPr marL="2648788" indent="0">
              <a:buNone/>
              <a:defRPr sz="1000"/>
            </a:lvl6pPr>
            <a:lvl7pPr marL="3178546" indent="0">
              <a:buNone/>
              <a:defRPr sz="1000"/>
            </a:lvl7pPr>
            <a:lvl8pPr marL="3708303" indent="0">
              <a:buNone/>
              <a:defRPr sz="1000"/>
            </a:lvl8pPr>
            <a:lvl9pPr marL="4238061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5B43111A-57EB-417A-A2BD-0A3ED77B4B3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25348" y="5746274"/>
            <a:ext cx="6199823" cy="678380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25348" y="733486"/>
            <a:ext cx="6199823" cy="4925378"/>
          </a:xfrm>
        </p:spPr>
        <p:txBody>
          <a:bodyPr/>
          <a:lstStyle>
            <a:lvl1pPr marL="0" indent="0">
              <a:buNone/>
              <a:defRPr sz="3700"/>
            </a:lvl1pPr>
            <a:lvl2pPr marL="529758" indent="0">
              <a:buNone/>
              <a:defRPr sz="3200"/>
            </a:lvl2pPr>
            <a:lvl3pPr marL="1059515" indent="0">
              <a:buNone/>
              <a:defRPr sz="2800"/>
            </a:lvl3pPr>
            <a:lvl4pPr marL="1589273" indent="0">
              <a:buNone/>
              <a:defRPr sz="2300"/>
            </a:lvl4pPr>
            <a:lvl5pPr marL="2119031" indent="0">
              <a:buNone/>
              <a:defRPr sz="2300"/>
            </a:lvl5pPr>
            <a:lvl6pPr marL="2648788" indent="0">
              <a:buNone/>
              <a:defRPr sz="2300"/>
            </a:lvl6pPr>
            <a:lvl7pPr marL="3178546" indent="0">
              <a:buNone/>
              <a:defRPr sz="2300"/>
            </a:lvl7pPr>
            <a:lvl8pPr marL="3708303" indent="0">
              <a:buNone/>
              <a:defRPr sz="2300"/>
            </a:lvl8pPr>
            <a:lvl9pPr marL="4238061" indent="0">
              <a:buNone/>
              <a:defRPr sz="23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25348" y="6424654"/>
            <a:ext cx="6199823" cy="963412"/>
          </a:xfrm>
        </p:spPr>
        <p:txBody>
          <a:bodyPr/>
          <a:lstStyle>
            <a:lvl1pPr marL="0" indent="0">
              <a:buNone/>
              <a:defRPr sz="1600"/>
            </a:lvl1pPr>
            <a:lvl2pPr marL="529758" indent="0">
              <a:buNone/>
              <a:defRPr sz="1400"/>
            </a:lvl2pPr>
            <a:lvl3pPr marL="1059515" indent="0">
              <a:buNone/>
              <a:defRPr sz="1200"/>
            </a:lvl3pPr>
            <a:lvl4pPr marL="1589273" indent="0">
              <a:buNone/>
              <a:defRPr sz="1000"/>
            </a:lvl4pPr>
            <a:lvl5pPr marL="2119031" indent="0">
              <a:buNone/>
              <a:defRPr sz="1000"/>
            </a:lvl5pPr>
            <a:lvl6pPr marL="2648788" indent="0">
              <a:buNone/>
              <a:defRPr sz="1000"/>
            </a:lvl6pPr>
            <a:lvl7pPr marL="3178546" indent="0">
              <a:buNone/>
              <a:defRPr sz="1000"/>
            </a:lvl7pPr>
            <a:lvl8pPr marL="3708303" indent="0">
              <a:buNone/>
              <a:defRPr sz="1000"/>
            </a:lvl8pPr>
            <a:lvl9pPr marL="4238061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AE6E8ED4-E78F-4769-8833-E13B0271994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1A2DD800-7FCF-495C-9791-4B5AF3A0863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491452" y="328740"/>
            <a:ext cx="2324934" cy="7004222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516652" y="328740"/>
            <a:ext cx="6802583" cy="7004222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latin typeface="+mn-lt"/>
              </a:defRPr>
            </a:lvl1pPr>
          </a:lstStyle>
          <a:p>
            <a:pPr>
              <a:defRPr/>
            </a:pPr>
            <a:fld id="{4A26F8C3-2A44-48B6-B05A-CC5CA26C231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516652" y="328740"/>
            <a:ext cx="9299734" cy="7004222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59470" fontAlgn="auto">
              <a:spcBef>
                <a:spcPts val="0"/>
              </a:spcBef>
              <a:spcAft>
                <a:spcPts val="0"/>
              </a:spcAft>
              <a:defRPr>
                <a:solidFill>
                  <a:schemeClr val="tx1"/>
                </a:solidFill>
                <a:latin typeface="+mn-lt"/>
              </a:defRPr>
            </a:lvl1pPr>
          </a:lstStyle>
          <a:p>
            <a:pPr>
              <a:defRPr/>
            </a:pPr>
            <a:fld id="{CF9C8FA0-D65D-4943-B0E3-A0B6A908240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16239" y="5275021"/>
            <a:ext cx="8783082" cy="1630391"/>
          </a:xfrm>
        </p:spPr>
        <p:txBody>
          <a:bodyPr anchor="t"/>
          <a:lstStyle>
            <a:lvl1pPr algn="l">
              <a:defRPr sz="4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16239" y="3479309"/>
            <a:ext cx="8783082" cy="1795710"/>
          </a:xfrm>
        </p:spPr>
        <p:txBody>
          <a:bodyPr anchor="b"/>
          <a:lstStyle>
            <a:lvl1pPr marL="0" indent="0">
              <a:buNone/>
              <a:defRPr sz="2300">
                <a:solidFill>
                  <a:schemeClr val="tx1">
                    <a:tint val="75000"/>
                  </a:schemeClr>
                </a:solidFill>
              </a:defRPr>
            </a:lvl1pPr>
            <a:lvl2pPr marL="529736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5947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58920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2118942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6486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317841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70814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423788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7A5046B-3C19-4A39-A7CC-E21CD29B8BE3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479BFE-C3FB-4FC1-B185-4995F2A66B1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516652" y="1915425"/>
            <a:ext cx="4563758" cy="541753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252628" y="1915425"/>
            <a:ext cx="4563758" cy="5417536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3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D56C66D-4225-4E8F-B47B-D8BC901AFB2F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13D605-D83F-41B4-ACCA-C5782713F64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516653" y="1837516"/>
            <a:ext cx="4565553" cy="765789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29736" indent="0">
              <a:buNone/>
              <a:defRPr sz="2300" b="1"/>
            </a:lvl2pPr>
            <a:lvl3pPr marL="1059470" indent="0">
              <a:buNone/>
              <a:defRPr sz="2100" b="1"/>
            </a:lvl3pPr>
            <a:lvl4pPr marL="1589207" indent="0">
              <a:buNone/>
              <a:defRPr sz="1900" b="1"/>
            </a:lvl4pPr>
            <a:lvl5pPr marL="2118942" indent="0">
              <a:buNone/>
              <a:defRPr sz="1900" b="1"/>
            </a:lvl5pPr>
            <a:lvl6pPr marL="2648677" indent="0">
              <a:buNone/>
              <a:defRPr sz="1900" b="1"/>
            </a:lvl6pPr>
            <a:lvl7pPr marL="3178413" indent="0">
              <a:buNone/>
              <a:defRPr sz="1900" b="1"/>
            </a:lvl7pPr>
            <a:lvl8pPr marL="3708147" indent="0">
              <a:buNone/>
              <a:defRPr sz="1900" b="1"/>
            </a:lvl8pPr>
            <a:lvl9pPr marL="4237884" indent="0">
              <a:buNone/>
              <a:defRPr sz="19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516653" y="2603307"/>
            <a:ext cx="4565553" cy="4729655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249042" y="1837516"/>
            <a:ext cx="4567346" cy="765789"/>
          </a:xfrm>
        </p:spPr>
        <p:txBody>
          <a:bodyPr anchor="b"/>
          <a:lstStyle>
            <a:lvl1pPr marL="0" indent="0">
              <a:buNone/>
              <a:defRPr sz="2800" b="1"/>
            </a:lvl1pPr>
            <a:lvl2pPr marL="529736" indent="0">
              <a:buNone/>
              <a:defRPr sz="2300" b="1"/>
            </a:lvl2pPr>
            <a:lvl3pPr marL="1059470" indent="0">
              <a:buNone/>
              <a:defRPr sz="2100" b="1"/>
            </a:lvl3pPr>
            <a:lvl4pPr marL="1589207" indent="0">
              <a:buNone/>
              <a:defRPr sz="1900" b="1"/>
            </a:lvl4pPr>
            <a:lvl5pPr marL="2118942" indent="0">
              <a:buNone/>
              <a:defRPr sz="1900" b="1"/>
            </a:lvl5pPr>
            <a:lvl6pPr marL="2648677" indent="0">
              <a:buNone/>
              <a:defRPr sz="1900" b="1"/>
            </a:lvl6pPr>
            <a:lvl7pPr marL="3178413" indent="0">
              <a:buNone/>
              <a:defRPr sz="1900" b="1"/>
            </a:lvl7pPr>
            <a:lvl8pPr marL="3708147" indent="0">
              <a:buNone/>
              <a:defRPr sz="1900" b="1"/>
            </a:lvl8pPr>
            <a:lvl9pPr marL="4237884" indent="0">
              <a:buNone/>
              <a:defRPr sz="19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5249042" y="2603307"/>
            <a:ext cx="4567346" cy="4729655"/>
          </a:xfrm>
        </p:spPr>
        <p:txBody>
          <a:bodyPr/>
          <a:lstStyle>
            <a:lvl1pPr>
              <a:defRPr sz="2800"/>
            </a:lvl1pPr>
            <a:lvl2pPr>
              <a:defRPr sz="23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5D8EBA-A28D-49C0-B0D1-0686F7DF41EB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B81D8F1-79C7-4231-8962-3E0347C028E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7275AE0-A1C7-4CD6-A65A-C3C318D53425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20BB993-0D18-4E1A-BA77-C6FFBB3C191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A9C0C43-4EBC-4FF6-8D28-05EAC6A10701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92657D-68C8-4B0F-A5D6-A486DFE7CD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16654" y="326838"/>
            <a:ext cx="3399498" cy="1390963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039931" y="326839"/>
            <a:ext cx="5776455" cy="7006122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800"/>
            </a:lvl3pPr>
            <a:lvl4pPr>
              <a:defRPr sz="2300"/>
            </a:lvl4pPr>
            <a:lvl5pPr>
              <a:defRPr sz="2300"/>
            </a:lvl5pPr>
            <a:lvl6pPr>
              <a:defRPr sz="2300"/>
            </a:lvl6pPr>
            <a:lvl7pPr>
              <a:defRPr sz="2300"/>
            </a:lvl7pPr>
            <a:lvl8pPr>
              <a:defRPr sz="2300"/>
            </a:lvl8pPr>
            <a:lvl9pPr>
              <a:defRPr sz="23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516654" y="1717803"/>
            <a:ext cx="3399498" cy="5615159"/>
          </a:xfrm>
        </p:spPr>
        <p:txBody>
          <a:bodyPr/>
          <a:lstStyle>
            <a:lvl1pPr marL="0" indent="0">
              <a:buNone/>
              <a:defRPr sz="1600"/>
            </a:lvl1pPr>
            <a:lvl2pPr marL="529736" indent="0">
              <a:buNone/>
              <a:defRPr sz="1400"/>
            </a:lvl2pPr>
            <a:lvl3pPr marL="1059470" indent="0">
              <a:buNone/>
              <a:defRPr sz="1200"/>
            </a:lvl3pPr>
            <a:lvl4pPr marL="1589207" indent="0">
              <a:buNone/>
              <a:defRPr sz="1000"/>
            </a:lvl4pPr>
            <a:lvl5pPr marL="2118942" indent="0">
              <a:buNone/>
              <a:defRPr sz="1000"/>
            </a:lvl5pPr>
            <a:lvl6pPr marL="2648677" indent="0">
              <a:buNone/>
              <a:defRPr sz="1000"/>
            </a:lvl6pPr>
            <a:lvl7pPr marL="3178413" indent="0">
              <a:buNone/>
              <a:defRPr sz="1000"/>
            </a:lvl7pPr>
            <a:lvl8pPr marL="3708147" indent="0">
              <a:buNone/>
              <a:defRPr sz="1000"/>
            </a:lvl8pPr>
            <a:lvl9pPr marL="4237884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CD4EF8-1248-47B6-9916-0D2EA2491151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46CE31-B8D6-4F71-AED9-55FC46E045B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025349" y="5746274"/>
            <a:ext cx="6199823" cy="678380"/>
          </a:xfrm>
        </p:spPr>
        <p:txBody>
          <a:bodyPr anchor="b"/>
          <a:lstStyle>
            <a:lvl1pPr algn="l">
              <a:defRPr sz="23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025349" y="733486"/>
            <a:ext cx="6199823" cy="4925378"/>
          </a:xfrm>
        </p:spPr>
        <p:txBody>
          <a:bodyPr rtlCol="0">
            <a:normAutofit/>
          </a:bodyPr>
          <a:lstStyle>
            <a:lvl1pPr marL="0" indent="0">
              <a:buNone/>
              <a:defRPr sz="3700"/>
            </a:lvl1pPr>
            <a:lvl2pPr marL="529736" indent="0">
              <a:buNone/>
              <a:defRPr sz="3200"/>
            </a:lvl2pPr>
            <a:lvl3pPr marL="1059470" indent="0">
              <a:buNone/>
              <a:defRPr sz="2800"/>
            </a:lvl3pPr>
            <a:lvl4pPr marL="1589207" indent="0">
              <a:buNone/>
              <a:defRPr sz="2300"/>
            </a:lvl4pPr>
            <a:lvl5pPr marL="2118942" indent="0">
              <a:buNone/>
              <a:defRPr sz="2300"/>
            </a:lvl5pPr>
            <a:lvl6pPr marL="2648677" indent="0">
              <a:buNone/>
              <a:defRPr sz="2300"/>
            </a:lvl6pPr>
            <a:lvl7pPr marL="3178413" indent="0">
              <a:buNone/>
              <a:defRPr sz="2300"/>
            </a:lvl7pPr>
            <a:lvl8pPr marL="3708147" indent="0">
              <a:buNone/>
              <a:defRPr sz="2300"/>
            </a:lvl8pPr>
            <a:lvl9pPr marL="4237884" indent="0">
              <a:buNone/>
              <a:defRPr sz="23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025349" y="6424654"/>
            <a:ext cx="6199823" cy="963412"/>
          </a:xfrm>
        </p:spPr>
        <p:txBody>
          <a:bodyPr/>
          <a:lstStyle>
            <a:lvl1pPr marL="0" indent="0">
              <a:buNone/>
              <a:defRPr sz="1600"/>
            </a:lvl1pPr>
            <a:lvl2pPr marL="529736" indent="0">
              <a:buNone/>
              <a:defRPr sz="1400"/>
            </a:lvl2pPr>
            <a:lvl3pPr marL="1059470" indent="0">
              <a:buNone/>
              <a:defRPr sz="1200"/>
            </a:lvl3pPr>
            <a:lvl4pPr marL="1589207" indent="0">
              <a:buNone/>
              <a:defRPr sz="1000"/>
            </a:lvl4pPr>
            <a:lvl5pPr marL="2118942" indent="0">
              <a:buNone/>
              <a:defRPr sz="1000"/>
            </a:lvl5pPr>
            <a:lvl6pPr marL="2648677" indent="0">
              <a:buNone/>
              <a:defRPr sz="1000"/>
            </a:lvl6pPr>
            <a:lvl7pPr marL="3178413" indent="0">
              <a:buNone/>
              <a:defRPr sz="1000"/>
            </a:lvl7pPr>
            <a:lvl8pPr marL="3708147" indent="0">
              <a:buNone/>
              <a:defRPr sz="1000"/>
            </a:lvl8pPr>
            <a:lvl9pPr marL="4237884" indent="0">
              <a:buNone/>
              <a:defRPr sz="10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BA44FD-5B25-43CC-BADD-9D5AF7612B53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9F645B-F5F6-4B25-9A9C-C3011AC2524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12" Type="http://schemas.openxmlformats.org/officeDocument/2006/relationships/slideLayout" Target="../slideLayouts/slideLayout26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11" Type="http://schemas.openxmlformats.org/officeDocument/2006/relationships/slideLayout" Target="../slideLayouts/slideLayout25.xml"/><Relationship Id="rId5" Type="http://schemas.openxmlformats.org/officeDocument/2006/relationships/slideLayout" Target="../slideLayouts/slideLayout19.xml"/><Relationship Id="rId10" Type="http://schemas.openxmlformats.org/officeDocument/2006/relationships/slideLayout" Target="../slideLayouts/slideLayout24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Заголовок 1"/>
          <p:cNvSpPr>
            <a:spLocks noGrp="1"/>
          </p:cNvSpPr>
          <p:nvPr>
            <p:ph type="title"/>
          </p:nvPr>
        </p:nvSpPr>
        <p:spPr bwMode="auto">
          <a:xfrm>
            <a:off x="515938" y="328613"/>
            <a:ext cx="93011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948" tIns="52973" rIns="105948" bIns="52973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99331" name="Текст 2"/>
          <p:cNvSpPr>
            <a:spLocks noGrp="1"/>
          </p:cNvSpPr>
          <p:nvPr>
            <p:ph type="body" idx="1"/>
          </p:nvPr>
        </p:nvSpPr>
        <p:spPr bwMode="auto">
          <a:xfrm>
            <a:off x="515938" y="1916113"/>
            <a:ext cx="9301162" cy="541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948" tIns="52973" rIns="105948" bIns="5297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515938" y="7608888"/>
            <a:ext cx="2411412" cy="436562"/>
          </a:xfrm>
          <a:prstGeom prst="rect">
            <a:avLst/>
          </a:prstGeom>
        </p:spPr>
        <p:txBody>
          <a:bodyPr vert="horz" lIns="105948" tIns="52973" rIns="105948" bIns="52973" rtlCol="0" anchor="ctr"/>
          <a:lstStyle>
            <a:lvl1pPr algn="l" defTabSz="1059470" fontAlgn="auto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0347D9A7-6F7B-4F5E-92E8-6472988685C3}" type="datetimeFigureOut">
              <a:rPr lang="ru-RU"/>
              <a:pPr>
                <a:defRPr/>
              </a:pPr>
              <a:t>31.10.2016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530600" y="7608888"/>
            <a:ext cx="3271838" cy="436562"/>
          </a:xfrm>
          <a:prstGeom prst="rect">
            <a:avLst/>
          </a:prstGeom>
        </p:spPr>
        <p:txBody>
          <a:bodyPr vert="horz" lIns="105948" tIns="52973" rIns="105948" bIns="52973" rtlCol="0" anchor="ctr"/>
          <a:lstStyle>
            <a:lvl1pPr algn="ctr" defTabSz="1059470" fontAlgn="auto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7405688" y="7608888"/>
            <a:ext cx="2411412" cy="436562"/>
          </a:xfrm>
          <a:prstGeom prst="rect">
            <a:avLst/>
          </a:prstGeom>
        </p:spPr>
        <p:txBody>
          <a:bodyPr vert="horz" lIns="105948" tIns="52973" rIns="105948" bIns="52973" rtlCol="0" anchor="ctr"/>
          <a:lstStyle>
            <a:lvl1pPr algn="r" defTabSz="1059470" fontAlgn="auto">
              <a:spcBef>
                <a:spcPts val="0"/>
              </a:spcBef>
              <a:spcAft>
                <a:spcPts val="0"/>
              </a:spcAft>
              <a:defRPr sz="14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2074C21F-CC25-460A-BD1F-15671E91931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88" r:id="rId2"/>
    <p:sldLayoutId id="2147483687" r:id="rId3"/>
    <p:sldLayoutId id="2147483686" r:id="rId4"/>
    <p:sldLayoutId id="2147483685" r:id="rId5"/>
    <p:sldLayoutId id="2147483684" r:id="rId6"/>
    <p:sldLayoutId id="2147483683" r:id="rId7"/>
    <p:sldLayoutId id="2147483682" r:id="rId8"/>
    <p:sldLayoutId id="2147483681" r:id="rId9"/>
    <p:sldLayoutId id="2147483680" r:id="rId10"/>
    <p:sldLayoutId id="2147483679" r:id="rId11"/>
    <p:sldLayoutId id="2147483690" r:id="rId12"/>
    <p:sldLayoutId id="2147483691" r:id="rId13"/>
    <p:sldLayoutId id="2147483692" r:id="rId14"/>
  </p:sldLayoutIdLst>
  <p:txStyles>
    <p:titleStyle>
      <a:lvl1pPr algn="ctr" defTabSz="1058863" rtl="0" eaLnBrk="0" fontAlgn="base" hangingPunct="0">
        <a:spcBef>
          <a:spcPct val="0"/>
        </a:spcBef>
        <a:spcAft>
          <a:spcPct val="0"/>
        </a:spcAft>
        <a:defRPr sz="51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058863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2pPr>
      <a:lvl3pPr algn="ctr" defTabSz="1058863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3pPr>
      <a:lvl4pPr algn="ctr" defTabSz="1058863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4pPr>
      <a:lvl5pPr algn="ctr" defTabSz="1058863" rtl="0" eaLnBrk="0" fontAlgn="base" hangingPunct="0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5pPr>
      <a:lvl6pPr marL="457200" algn="ctr" defTabSz="105886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6pPr>
      <a:lvl7pPr marL="914400" algn="ctr" defTabSz="105886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7pPr>
      <a:lvl8pPr marL="1371600" algn="ctr" defTabSz="105886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8pPr>
      <a:lvl9pPr marL="1828800" algn="ctr" defTabSz="1058863" rtl="0" fontAlgn="base">
        <a:spcBef>
          <a:spcPct val="0"/>
        </a:spcBef>
        <a:spcAft>
          <a:spcPct val="0"/>
        </a:spcAft>
        <a:defRPr sz="5100">
          <a:solidFill>
            <a:schemeClr val="tx1"/>
          </a:solidFill>
          <a:latin typeface="Calibri" pitchFamily="34" charset="0"/>
        </a:defRPr>
      </a:lvl9pPr>
    </p:titleStyle>
    <p:bodyStyle>
      <a:lvl1pPr marL="396875" indent="-396875" algn="l" defTabSz="105886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700" kern="1200">
          <a:solidFill>
            <a:schemeClr val="tx1"/>
          </a:solidFill>
          <a:latin typeface="+mn-lt"/>
          <a:ea typeface="+mn-ea"/>
          <a:cs typeface="+mn-cs"/>
        </a:defRPr>
      </a:lvl1pPr>
      <a:lvl2pPr marL="860425" indent="-330200" algn="l" defTabSz="105886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323975" indent="-263525" algn="l" defTabSz="1058863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3pPr>
      <a:lvl4pPr marL="1852613" indent="-263525" algn="l" defTabSz="1058863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4pPr>
      <a:lvl5pPr marL="2382838" indent="-263525" algn="l" defTabSz="1058863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300" kern="1200">
          <a:solidFill>
            <a:schemeClr val="tx1"/>
          </a:solidFill>
          <a:latin typeface="+mn-lt"/>
          <a:ea typeface="+mn-ea"/>
          <a:cs typeface="+mn-cs"/>
        </a:defRPr>
      </a:lvl5pPr>
      <a:lvl6pPr marL="2913545" indent="-264868" algn="l" defTabSz="1059470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6pPr>
      <a:lvl7pPr marL="3443281" indent="-264868" algn="l" defTabSz="1059470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7pPr>
      <a:lvl8pPr marL="3973015" indent="-264868" algn="l" defTabSz="1059470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8pPr>
      <a:lvl9pPr marL="4502751" indent="-264868" algn="l" defTabSz="1059470" rtl="0" eaLnBrk="1" latinLnBrk="0" hangingPunct="1">
        <a:spcBef>
          <a:spcPct val="20000"/>
        </a:spcBef>
        <a:buFont typeface="Arial" pitchFamily="34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9736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59470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89207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18942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48677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78413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708147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237884" algn="l" defTabSz="1059470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1">
          <a:gsLst>
            <a:gs pos="0">
              <a:srgbClr val="66CCFF"/>
            </a:gs>
            <a:gs pos="100000">
              <a:srgbClr val="FFFFF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15938" y="328613"/>
            <a:ext cx="9301162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939" tIns="52970" rIns="105939" bIns="5297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1638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15938" y="1916113"/>
            <a:ext cx="9301162" cy="541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05939" tIns="52970" rIns="105939" bIns="5297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515938" y="7475538"/>
            <a:ext cx="2411412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5939" tIns="52970" rIns="105939" bIns="52970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530600" y="7475538"/>
            <a:ext cx="3271838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5939" tIns="52970" rIns="105939" bIns="52970" numCol="1" anchor="t" anchorCtr="0" compatLnSpc="1">
            <a:prstTxWarp prst="textNoShape">
              <a:avLst/>
            </a:prstTxWarp>
          </a:bodyPr>
          <a:lstStyle>
            <a:lvl1pPr algn="ctr">
              <a:defRPr sz="16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7405688" y="7475538"/>
            <a:ext cx="2411412" cy="5699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05939" tIns="52970" rIns="105939" bIns="52970" numCol="1" anchor="t" anchorCtr="0" compatLnSpc="1">
            <a:prstTxWarp prst="textNoShape">
              <a:avLst/>
            </a:prstTxWarp>
          </a:bodyPr>
          <a:lstStyle>
            <a:lvl1pPr algn="r">
              <a:defRPr sz="1600">
                <a:solidFill>
                  <a:srgbClr val="000000"/>
                </a:solidFill>
              </a:defRPr>
            </a:lvl1pPr>
          </a:lstStyle>
          <a:p>
            <a:pPr>
              <a:defRPr/>
            </a:pPr>
            <a:fld id="{1BAFA1FA-BBB9-4C63-BB86-475834A0A4F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694" r:id="rId2"/>
    <p:sldLayoutId id="2147483695" r:id="rId3"/>
    <p:sldLayoutId id="2147483696" r:id="rId4"/>
    <p:sldLayoutId id="2147483697" r:id="rId5"/>
    <p:sldLayoutId id="2147483698" r:id="rId6"/>
    <p:sldLayoutId id="2147483699" r:id="rId7"/>
    <p:sldLayoutId id="2147483700" r:id="rId8"/>
    <p:sldLayoutId id="2147483701" r:id="rId9"/>
    <p:sldLayoutId id="2147483702" r:id="rId10"/>
    <p:sldLayoutId id="2147483703" r:id="rId11"/>
    <p:sldLayoutId id="2147483704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5pPr>
      <a:lvl6pPr marL="529758" algn="ctr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6pPr>
      <a:lvl7pPr marL="1059515" algn="ctr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7pPr>
      <a:lvl8pPr marL="1589273" algn="ctr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8pPr>
      <a:lvl9pPr marL="2119031" algn="ctr" rtl="0" fontAlgn="base">
        <a:spcBef>
          <a:spcPct val="0"/>
        </a:spcBef>
        <a:spcAft>
          <a:spcPct val="0"/>
        </a:spcAft>
        <a:defRPr sz="5100">
          <a:solidFill>
            <a:schemeClr val="tx2"/>
          </a:solidFill>
          <a:latin typeface="Arial" charset="0"/>
        </a:defRPr>
      </a:lvl9pPr>
    </p:titleStyle>
    <p:bodyStyle>
      <a:lvl1pPr marL="396875" indent="-396875" algn="l" rtl="0" eaLnBrk="0" fontAlgn="base" hangingPunct="0">
        <a:spcBef>
          <a:spcPct val="20000"/>
        </a:spcBef>
        <a:spcAft>
          <a:spcPct val="0"/>
        </a:spcAft>
        <a:buChar char="•"/>
        <a:defRPr sz="3700">
          <a:solidFill>
            <a:schemeClr val="tx1"/>
          </a:solidFill>
          <a:latin typeface="+mn-lt"/>
          <a:ea typeface="+mn-ea"/>
          <a:cs typeface="+mn-cs"/>
        </a:defRPr>
      </a:lvl1pPr>
      <a:lvl2pPr marL="860425" indent="-330200" algn="l" rtl="0" eaLnBrk="0" fontAlgn="base" hangingPunct="0">
        <a:spcBef>
          <a:spcPct val="20000"/>
        </a:spcBef>
        <a:spcAft>
          <a:spcPct val="0"/>
        </a:spcAft>
        <a:buChar char="–"/>
        <a:defRPr sz="3200">
          <a:solidFill>
            <a:schemeClr val="tx1"/>
          </a:solidFill>
          <a:latin typeface="+mn-lt"/>
        </a:defRPr>
      </a:lvl2pPr>
      <a:lvl3pPr marL="1323975" indent="-263525" algn="l" rtl="0" eaLnBrk="0" fontAlgn="base" hangingPunct="0">
        <a:spcBef>
          <a:spcPct val="20000"/>
        </a:spcBef>
        <a:spcAft>
          <a:spcPct val="0"/>
        </a:spcAft>
        <a:buChar char="•"/>
        <a:defRPr sz="2800">
          <a:solidFill>
            <a:schemeClr val="tx1"/>
          </a:solidFill>
          <a:latin typeface="+mn-lt"/>
        </a:defRPr>
      </a:lvl3pPr>
      <a:lvl4pPr marL="1852613" indent="-263525" algn="l" rtl="0" eaLnBrk="0" fontAlgn="base" hangingPunct="0">
        <a:spcBef>
          <a:spcPct val="20000"/>
        </a:spcBef>
        <a:spcAft>
          <a:spcPct val="0"/>
        </a:spcAft>
        <a:buChar char="–"/>
        <a:defRPr sz="2300">
          <a:solidFill>
            <a:schemeClr val="tx1"/>
          </a:solidFill>
          <a:latin typeface="+mn-lt"/>
        </a:defRPr>
      </a:lvl4pPr>
      <a:lvl5pPr marL="2382838" indent="-263525" algn="l" rtl="0" eaLnBrk="0" fontAlgn="base" hangingPunct="0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5pPr>
      <a:lvl6pPr marL="2913667" indent="-264879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6pPr>
      <a:lvl7pPr marL="3443425" indent="-264879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7pPr>
      <a:lvl8pPr marL="3973182" indent="-264879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8pPr>
      <a:lvl9pPr marL="4502940" indent="-264879" algn="l" rtl="0" fontAlgn="base">
        <a:spcBef>
          <a:spcPct val="20000"/>
        </a:spcBef>
        <a:spcAft>
          <a:spcPct val="0"/>
        </a:spcAft>
        <a:buChar char="»"/>
        <a:defRPr sz="23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29758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59515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589273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19031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648788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178546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708303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238061" algn="l" defTabSz="10595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.bin"/><Relationship Id="rId13" Type="http://schemas.openxmlformats.org/officeDocument/2006/relationships/image" Target="../media/image23.gif"/><Relationship Id="rId3" Type="http://schemas.openxmlformats.org/officeDocument/2006/relationships/slide" Target="slide43.xml"/><Relationship Id="rId7" Type="http://schemas.openxmlformats.org/officeDocument/2006/relationships/oleObject" Target="../embeddings/oleObject4.bin"/><Relationship Id="rId12" Type="http://schemas.openxmlformats.org/officeDocument/2006/relationships/image" Target="../media/image15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0.png"/><Relationship Id="rId11" Type="http://schemas.openxmlformats.org/officeDocument/2006/relationships/image" Target="../media/image22.png"/><Relationship Id="rId5" Type="http://schemas.openxmlformats.org/officeDocument/2006/relationships/image" Target="../media/image19.png"/><Relationship Id="rId10" Type="http://schemas.openxmlformats.org/officeDocument/2006/relationships/oleObject" Target="../embeddings/oleObject6.bin"/><Relationship Id="rId4" Type="http://schemas.openxmlformats.org/officeDocument/2006/relationships/image" Target="../media/image18.png"/><Relationship Id="rId9" Type="http://schemas.openxmlformats.org/officeDocument/2006/relationships/image" Target="../media/image21.jpeg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jpeg"/><Relationship Id="rId13" Type="http://schemas.openxmlformats.org/officeDocument/2006/relationships/image" Target="../media/image11.png"/><Relationship Id="rId3" Type="http://schemas.openxmlformats.org/officeDocument/2006/relationships/image" Target="../media/image25.jpeg"/><Relationship Id="rId7" Type="http://schemas.openxmlformats.org/officeDocument/2006/relationships/image" Target="../media/image28.jpeg"/><Relationship Id="rId12" Type="http://schemas.openxmlformats.org/officeDocument/2006/relationships/image" Target="../media/image33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7.jpeg"/><Relationship Id="rId11" Type="http://schemas.openxmlformats.org/officeDocument/2006/relationships/image" Target="../media/image32.jpeg"/><Relationship Id="rId5" Type="http://schemas.openxmlformats.org/officeDocument/2006/relationships/image" Target="../media/image26.jpeg"/><Relationship Id="rId10" Type="http://schemas.openxmlformats.org/officeDocument/2006/relationships/image" Target="../media/image31.jpeg"/><Relationship Id="rId4" Type="http://schemas.openxmlformats.org/officeDocument/2006/relationships/oleObject" Target="../embeddings/oleObject7.bin"/><Relationship Id="rId9" Type="http://schemas.openxmlformats.org/officeDocument/2006/relationships/image" Target="../media/image30.jpeg"/><Relationship Id="rId14" Type="http://schemas.openxmlformats.org/officeDocument/2006/relationships/image" Target="../media/image34.png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1.png"/><Relationship Id="rId13" Type="http://schemas.openxmlformats.org/officeDocument/2006/relationships/image" Target="../media/image106.png"/><Relationship Id="rId18" Type="http://schemas.openxmlformats.org/officeDocument/2006/relationships/image" Target="../media/image111.png"/><Relationship Id="rId3" Type="http://schemas.openxmlformats.org/officeDocument/2006/relationships/image" Target="../media/image59.png"/><Relationship Id="rId21" Type="http://schemas.openxmlformats.org/officeDocument/2006/relationships/image" Target="../media/image114.png"/><Relationship Id="rId7" Type="http://schemas.openxmlformats.org/officeDocument/2006/relationships/image" Target="../media/image100.png"/><Relationship Id="rId12" Type="http://schemas.openxmlformats.org/officeDocument/2006/relationships/image" Target="../media/image105.png"/><Relationship Id="rId17" Type="http://schemas.openxmlformats.org/officeDocument/2006/relationships/image" Target="../media/image110.png"/><Relationship Id="rId25" Type="http://schemas.openxmlformats.org/officeDocument/2006/relationships/image" Target="../media/image118.png"/><Relationship Id="rId2" Type="http://schemas.openxmlformats.org/officeDocument/2006/relationships/image" Target="../media/image58.png"/><Relationship Id="rId16" Type="http://schemas.openxmlformats.org/officeDocument/2006/relationships/image" Target="../media/image109.png"/><Relationship Id="rId20" Type="http://schemas.openxmlformats.org/officeDocument/2006/relationships/image" Target="../media/image11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9.png"/><Relationship Id="rId11" Type="http://schemas.openxmlformats.org/officeDocument/2006/relationships/image" Target="../media/image104.png"/><Relationship Id="rId24" Type="http://schemas.openxmlformats.org/officeDocument/2006/relationships/image" Target="../media/image117.png"/><Relationship Id="rId5" Type="http://schemas.openxmlformats.org/officeDocument/2006/relationships/image" Target="../media/image98.png"/><Relationship Id="rId15" Type="http://schemas.openxmlformats.org/officeDocument/2006/relationships/image" Target="../media/image108.png"/><Relationship Id="rId23" Type="http://schemas.openxmlformats.org/officeDocument/2006/relationships/image" Target="../media/image116.png"/><Relationship Id="rId10" Type="http://schemas.openxmlformats.org/officeDocument/2006/relationships/image" Target="../media/image103.png"/><Relationship Id="rId19" Type="http://schemas.openxmlformats.org/officeDocument/2006/relationships/image" Target="../media/image112.png"/><Relationship Id="rId4" Type="http://schemas.openxmlformats.org/officeDocument/2006/relationships/image" Target="../media/image97.png"/><Relationship Id="rId9" Type="http://schemas.openxmlformats.org/officeDocument/2006/relationships/image" Target="../media/image102.png"/><Relationship Id="rId14" Type="http://schemas.openxmlformats.org/officeDocument/2006/relationships/image" Target="../media/image107.png"/><Relationship Id="rId22" Type="http://schemas.openxmlformats.org/officeDocument/2006/relationships/image" Target="../media/image115.png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9.png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png"/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2.png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1.jpe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8.png"/><Relationship Id="rId4" Type="http://schemas.openxmlformats.org/officeDocument/2006/relationships/hyperlink" Target="../../../../wiki/&#208;&#166;&#208;&#181;&#208;&#189;&#209;&#130;&#209;&#128;&#208;&#176;&#208;&#187;&#209;&#140;&#208;&#189;&#209;&#139;&#208;&#185;_&#209;&#132;&#208;&#181;&#208;&#180;&#208;&#181;&#209;&#128;&#208;&#176;&#208;&#187;&#209;&#140;&#208;&#189;&#209;&#139;&#208;&#185;_&#208;&#190;&#208;&#186;&#209;&#128;&#209;&#131;&#208;&#179;_&#208;&#160;&#208;&#190;&#209;&#129;&#209;&#129;&#208;&#184;&#208;&#185;&#209;&#129;&#208;&#186;&#208;&#190;&#208;&#185;_&#208;&#164;&#208;&#181;&#208;&#180;&#208;&#181;&#209;&#128;&#208;&#176;&#209;&#134;&#208;&#184;&#208;&#184;" TargetMode="Externa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.png"/><Relationship Id="rId2" Type="http://schemas.openxmlformats.org/officeDocument/2006/relationships/image" Target="../media/image124.png"/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6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.png"/><Relationship Id="rId3" Type="http://schemas.openxmlformats.org/officeDocument/2006/relationships/image" Target="../media/image39.png"/><Relationship Id="rId7" Type="http://schemas.openxmlformats.org/officeDocument/2006/relationships/image" Target="../media/image43.pn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10" Type="http://schemas.openxmlformats.org/officeDocument/2006/relationships/image" Target="../media/image46.png"/><Relationship Id="rId4" Type="http://schemas.openxmlformats.org/officeDocument/2006/relationships/image" Target="../media/image40.png"/><Relationship Id="rId9" Type="http://schemas.openxmlformats.org/officeDocument/2006/relationships/image" Target="../media/image45.png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7.pn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5.png"/><Relationship Id="rId3" Type="http://schemas.openxmlformats.org/officeDocument/2006/relationships/image" Target="../media/image59.png"/><Relationship Id="rId7" Type="http://schemas.openxmlformats.org/officeDocument/2006/relationships/image" Target="../media/image134.png"/><Relationship Id="rId2" Type="http://schemas.openxmlformats.org/officeDocument/2006/relationships/image" Target="../media/image13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3.png"/><Relationship Id="rId5" Type="http://schemas.openxmlformats.org/officeDocument/2006/relationships/image" Target="../media/image132.png"/><Relationship Id="rId4" Type="http://schemas.openxmlformats.org/officeDocument/2006/relationships/image" Target="../media/image131.png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7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oleObject" Target="../embeddings/oleObject9.bin"/><Relationship Id="rId3" Type="http://schemas.openxmlformats.org/officeDocument/2006/relationships/image" Target="../media/image36.png"/><Relationship Id="rId7" Type="http://schemas.openxmlformats.org/officeDocument/2006/relationships/image" Target="../media/image52.png"/><Relationship Id="rId12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51.png"/><Relationship Id="rId11" Type="http://schemas.openxmlformats.org/officeDocument/2006/relationships/image" Target="../media/image56.png"/><Relationship Id="rId5" Type="http://schemas.openxmlformats.org/officeDocument/2006/relationships/image" Target="../media/image50.png"/><Relationship Id="rId10" Type="http://schemas.openxmlformats.org/officeDocument/2006/relationships/image" Target="../media/image55.png"/><Relationship Id="rId4" Type="http://schemas.openxmlformats.org/officeDocument/2006/relationships/image" Target="../media/image49.png"/><Relationship Id="rId9" Type="http://schemas.openxmlformats.org/officeDocument/2006/relationships/image" Target="../media/image54.png"/><Relationship Id="rId14" Type="http://schemas.openxmlformats.org/officeDocument/2006/relationships/image" Target="../media/image57.png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1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9.jpeg"/><Relationship Id="rId1" Type="http://schemas.openxmlformats.org/officeDocument/2006/relationships/slideLayout" Target="../slideLayouts/slideLayout1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0.png"/><Relationship Id="rId3" Type="http://schemas.openxmlformats.org/officeDocument/2006/relationships/image" Target="../media/image117.png"/><Relationship Id="rId7" Type="http://schemas.openxmlformats.org/officeDocument/2006/relationships/image" Target="../media/image139.png"/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8.png"/><Relationship Id="rId5" Type="http://schemas.openxmlformats.org/officeDocument/2006/relationships/image" Target="../media/image59.png"/><Relationship Id="rId4" Type="http://schemas.openxmlformats.org/officeDocument/2006/relationships/image" Target="../media/image116.png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6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eg"/><Relationship Id="rId1" Type="http://schemas.openxmlformats.org/officeDocument/2006/relationships/slideLayout" Target="../slideLayouts/slideLayout1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eg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2.png"/><Relationship Id="rId7" Type="http://schemas.openxmlformats.org/officeDocument/2006/relationships/image" Target="../media/image146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5.png"/><Relationship Id="rId5" Type="http://schemas.openxmlformats.org/officeDocument/2006/relationships/image" Target="../media/image144.png"/><Relationship Id="rId4" Type="http://schemas.openxmlformats.org/officeDocument/2006/relationships/image" Target="../media/image143.png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1.jpeg"/><Relationship Id="rId1" Type="http://schemas.openxmlformats.org/officeDocument/2006/relationships/slideLayout" Target="../slideLayouts/slideLayout1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7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2.png"/><Relationship Id="rId5" Type="http://schemas.openxmlformats.org/officeDocument/2006/relationships/image" Target="../media/image149.png"/><Relationship Id="rId4" Type="http://schemas.openxmlformats.org/officeDocument/2006/relationships/image" Target="../media/image148.png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1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2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53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4.png"/><Relationship Id="rId1" Type="http://schemas.openxmlformats.org/officeDocument/2006/relationships/slideLayout" Target="../slideLayouts/slideLayout7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oleObject" Target="../embeddings/oleObject11.bin"/><Relationship Id="rId4" Type="http://schemas.openxmlformats.org/officeDocument/2006/relationships/oleObject" Target="../embeddings/oleObject10.bin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4" Type="http://schemas.openxmlformats.org/officeDocument/2006/relationships/oleObject" Target="../embeddings/oleObject12.bin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4" Type="http://schemas.openxmlformats.org/officeDocument/2006/relationships/oleObject" Target="../embeddings/oleObject13.bin"/></Relationships>
</file>

<file path=ppt/slides/_rels/slide2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oleObject" Target="../embeddings/oleObject15.bin"/><Relationship Id="rId4" Type="http://schemas.openxmlformats.org/officeDocument/2006/relationships/oleObject" Target="../embeddings/oleObject14.bin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0.jpeg"/><Relationship Id="rId1" Type="http://schemas.openxmlformats.org/officeDocument/2006/relationships/slideLayout" Target="../slideLayouts/slideLayout1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oleObject" Target="../embeddings/oleObject17.bin"/><Relationship Id="rId4" Type="http://schemas.openxmlformats.org/officeDocument/2006/relationships/oleObject" Target="../embeddings/oleObject16.bin"/></Relationships>
</file>

<file path=ppt/slides/_rels/slide2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3.png"/><Relationship Id="rId13" Type="http://schemas.openxmlformats.org/officeDocument/2006/relationships/image" Target="../media/image168.png"/><Relationship Id="rId18" Type="http://schemas.openxmlformats.org/officeDocument/2006/relationships/image" Target="../media/image173.png"/><Relationship Id="rId3" Type="http://schemas.openxmlformats.org/officeDocument/2006/relationships/image" Target="../media/image158.png"/><Relationship Id="rId21" Type="http://schemas.openxmlformats.org/officeDocument/2006/relationships/image" Target="../media/image176.png"/><Relationship Id="rId7" Type="http://schemas.openxmlformats.org/officeDocument/2006/relationships/image" Target="../media/image162.png"/><Relationship Id="rId12" Type="http://schemas.openxmlformats.org/officeDocument/2006/relationships/image" Target="../media/image167.png"/><Relationship Id="rId17" Type="http://schemas.openxmlformats.org/officeDocument/2006/relationships/image" Target="../media/image172.png"/><Relationship Id="rId2" Type="http://schemas.openxmlformats.org/officeDocument/2006/relationships/image" Target="../media/image58.png"/><Relationship Id="rId16" Type="http://schemas.openxmlformats.org/officeDocument/2006/relationships/image" Target="../media/image171.png"/><Relationship Id="rId20" Type="http://schemas.openxmlformats.org/officeDocument/2006/relationships/image" Target="../media/image17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1.png"/><Relationship Id="rId11" Type="http://schemas.openxmlformats.org/officeDocument/2006/relationships/image" Target="../media/image166.png"/><Relationship Id="rId5" Type="http://schemas.openxmlformats.org/officeDocument/2006/relationships/image" Target="../media/image160.png"/><Relationship Id="rId15" Type="http://schemas.openxmlformats.org/officeDocument/2006/relationships/image" Target="../media/image170.png"/><Relationship Id="rId23" Type="http://schemas.openxmlformats.org/officeDocument/2006/relationships/image" Target="../media/image178.png"/><Relationship Id="rId10" Type="http://schemas.openxmlformats.org/officeDocument/2006/relationships/image" Target="../media/image165.png"/><Relationship Id="rId19" Type="http://schemas.openxmlformats.org/officeDocument/2006/relationships/image" Target="../media/image174.png"/><Relationship Id="rId4" Type="http://schemas.openxmlformats.org/officeDocument/2006/relationships/image" Target="../media/image159.png"/><Relationship Id="rId9" Type="http://schemas.openxmlformats.org/officeDocument/2006/relationships/image" Target="../media/image164.png"/><Relationship Id="rId14" Type="http://schemas.openxmlformats.org/officeDocument/2006/relationships/image" Target="../media/image169.png"/><Relationship Id="rId22" Type="http://schemas.openxmlformats.org/officeDocument/2006/relationships/image" Target="../media/image177.png"/></Relationships>
</file>

<file path=ppt/slides/_rels/slide2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9.png"/><Relationship Id="rId1" Type="http://schemas.openxmlformats.org/officeDocument/2006/relationships/slideLayout" Target="../slideLayouts/slideLayout7.xml"/></Relationships>
</file>

<file path=ppt/slides/_rels/slide2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png"/><Relationship Id="rId3" Type="http://schemas.openxmlformats.org/officeDocument/2006/relationships/image" Target="../media/image59.png"/><Relationship Id="rId7" Type="http://schemas.openxmlformats.org/officeDocument/2006/relationships/image" Target="../media/image63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2.png"/><Relationship Id="rId5" Type="http://schemas.openxmlformats.org/officeDocument/2006/relationships/image" Target="../media/image61.png"/><Relationship Id="rId4" Type="http://schemas.openxmlformats.org/officeDocument/2006/relationships/image" Target="../media/image60.png"/></Relationships>
</file>

<file path=ppt/slides/_rels/slide2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5.xml"/></Relationships>
</file>

<file path=ppt/slides/_rels/slide2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6.png"/><Relationship Id="rId13" Type="http://schemas.openxmlformats.org/officeDocument/2006/relationships/image" Target="../media/image191.png"/><Relationship Id="rId3" Type="http://schemas.openxmlformats.org/officeDocument/2006/relationships/image" Target="../media/image181.png"/><Relationship Id="rId7" Type="http://schemas.openxmlformats.org/officeDocument/2006/relationships/image" Target="../media/image185.png"/><Relationship Id="rId12" Type="http://schemas.openxmlformats.org/officeDocument/2006/relationships/image" Target="../media/image190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84.png"/><Relationship Id="rId11" Type="http://schemas.openxmlformats.org/officeDocument/2006/relationships/image" Target="../media/image189.png"/><Relationship Id="rId5" Type="http://schemas.openxmlformats.org/officeDocument/2006/relationships/image" Target="../media/image183.png"/><Relationship Id="rId10" Type="http://schemas.openxmlformats.org/officeDocument/2006/relationships/image" Target="../media/image188.png"/><Relationship Id="rId4" Type="http://schemas.openxmlformats.org/officeDocument/2006/relationships/image" Target="../media/image182.png"/><Relationship Id="rId9" Type="http://schemas.openxmlformats.org/officeDocument/2006/relationships/image" Target="../media/image187.png"/><Relationship Id="rId14" Type="http://schemas.openxmlformats.org/officeDocument/2006/relationships/image" Target="../media/image192.png"/></Relationships>
</file>

<file path=ppt/slides/_rels/slide2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5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5.xml"/></Relationships>
</file>

<file path=ppt/slides/_rels/slide2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15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2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5.xml"/></Relationships>
</file>

<file path=ppt/slides/_rels/slide2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1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5.xml"/></Relationships>
</file>

<file path=ppt/slides/_rels/slide2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1.xml"/></Relationships>
</file>

<file path=ppt/slides/_rels/slide2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0.jpeg"/><Relationship Id="rId1" Type="http://schemas.openxmlformats.org/officeDocument/2006/relationships/slideLayout" Target="../slideLayouts/slideLayout15.xml"/></Relationships>
</file>

<file path=ppt/slides/_rels/slide2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3.png"/><Relationship Id="rId1" Type="http://schemas.openxmlformats.org/officeDocument/2006/relationships/slideLayout" Target="../slideLayouts/slideLayout26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21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195.jpeg"/><Relationship Id="rId5" Type="http://schemas.openxmlformats.org/officeDocument/2006/relationships/oleObject" Target="../embeddings/oleObject19.bin"/><Relationship Id="rId4" Type="http://schemas.openxmlformats.org/officeDocument/2006/relationships/oleObject" Target="../embeddings/oleObject18.bin"/></Relationships>
</file>

<file path=ppt/slides/_rels/slide2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1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71.png"/><Relationship Id="rId4" Type="http://schemas.openxmlformats.org/officeDocument/2006/relationships/image" Target="../media/image58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13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png"/><Relationship Id="rId1" Type="http://schemas.openxmlformats.org/officeDocument/2006/relationships/slideLayout" Target="../slideLayouts/slideLayout13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7.png"/><Relationship Id="rId3" Type="http://schemas.openxmlformats.org/officeDocument/2006/relationships/image" Target="../media/image59.png"/><Relationship Id="rId7" Type="http://schemas.openxmlformats.org/officeDocument/2006/relationships/image" Target="../media/image81.png"/><Relationship Id="rId12" Type="http://schemas.openxmlformats.org/officeDocument/2006/relationships/image" Target="../media/image86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0.png"/><Relationship Id="rId11" Type="http://schemas.openxmlformats.org/officeDocument/2006/relationships/image" Target="../media/image85.png"/><Relationship Id="rId5" Type="http://schemas.openxmlformats.org/officeDocument/2006/relationships/image" Target="../media/image79.png"/><Relationship Id="rId10" Type="http://schemas.openxmlformats.org/officeDocument/2006/relationships/image" Target="../media/image84.png"/><Relationship Id="rId4" Type="http://schemas.openxmlformats.org/officeDocument/2006/relationships/image" Target="../media/image78.png"/><Relationship Id="rId9" Type="http://schemas.openxmlformats.org/officeDocument/2006/relationships/image" Target="../media/image83.png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oleObject" Target="../embeddings/oleObject3.bin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4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9.png"/><Relationship Id="rId11" Type="http://schemas.openxmlformats.org/officeDocument/2006/relationships/oleObject" Target="../embeddings/oleObject2.bin"/><Relationship Id="rId5" Type="http://schemas.openxmlformats.org/officeDocument/2006/relationships/image" Target="../media/image8.png"/><Relationship Id="rId10" Type="http://schemas.openxmlformats.org/officeDocument/2006/relationships/image" Target="../media/image13.emf"/><Relationship Id="rId4" Type="http://schemas.openxmlformats.org/officeDocument/2006/relationships/image" Target="../media/image7.png"/><Relationship Id="rId9" Type="http://schemas.openxmlformats.org/officeDocument/2006/relationships/image" Target="../media/image12.jpeg"/><Relationship Id="rId14" Type="http://schemas.openxmlformats.org/officeDocument/2006/relationships/image" Target="../media/image15.jpeg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8.jpeg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png"/><Relationship Id="rId3" Type="http://schemas.openxmlformats.org/officeDocument/2006/relationships/image" Target="../media/image89.png"/><Relationship Id="rId7" Type="http://schemas.openxmlformats.org/officeDocument/2006/relationships/image" Target="../media/image93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2.png"/><Relationship Id="rId5" Type="http://schemas.openxmlformats.org/officeDocument/2006/relationships/image" Target="../media/image91.png"/><Relationship Id="rId4" Type="http://schemas.openxmlformats.org/officeDocument/2006/relationships/image" Target="../media/image90.png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1202091" y="2016249"/>
            <a:ext cx="12801601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rtlCol="0">
            <a:normAutofit fontScale="90000"/>
          </a:bodyPr>
          <a:lstStyle/>
          <a:p>
            <a:pPr defTabSz="1059470" eaLnBrk="1" fontAlgn="auto" hangingPunct="1">
              <a:spcAft>
                <a:spcPts val="0"/>
              </a:spcAft>
              <a:defRPr/>
            </a:pP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3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СТРУКТУРА  И СОДЕРЖАНИЕ</a:t>
            </a: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ПАСПОРТА</a:t>
            </a:r>
            <a:r>
              <a:rPr lang="en-US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ТЕРРИТОРИИ 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НОВОИВАНОВСКОГО 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СЕЛЬСКОГО ПОСЕЛЕНИЯ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СУБЪЕКТА РОССИЙСКОЙ ФЕДЕРАЦИИ</a:t>
            </a:r>
            <a:endParaRPr lang="ru-RU" sz="4100" dirty="0" smtClean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723" name="TextBox 5"/>
          <p:cNvSpPr txBox="1">
            <a:spLocks noChangeArrowheads="1"/>
          </p:cNvSpPr>
          <p:nvPr/>
        </p:nvSpPr>
        <p:spPr bwMode="auto">
          <a:xfrm>
            <a:off x="2736850" y="674688"/>
            <a:ext cx="49237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4800" b="1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Приложение </a:t>
            </a:r>
            <a:r>
              <a:rPr lang="ru-RU" sz="4800" b="1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№ 4</a:t>
            </a:r>
            <a:endParaRPr lang="ru-RU" sz="4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25612" name="Группа 277"/>
          <p:cNvGrpSpPr>
            <a:grpSpLocks/>
          </p:cNvGrpSpPr>
          <p:nvPr/>
        </p:nvGrpSpPr>
        <p:grpSpPr bwMode="auto">
          <a:xfrm>
            <a:off x="236538" y="1457325"/>
            <a:ext cx="339725" cy="261938"/>
            <a:chOff x="6544278" y="3971161"/>
            <a:chExt cx="339753" cy="261960"/>
          </a:xfrm>
        </p:grpSpPr>
        <p:grpSp>
          <p:nvGrpSpPr>
            <p:cNvPr id="26346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26349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350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351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352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26347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107897848 h 159"/>
                <a:gd name="T4" fmla="*/ 198775285 w 291"/>
                <a:gd name="T5" fmla="*/ 77360573 h 159"/>
                <a:gd name="T6" fmla="*/ 198775285 w 291"/>
                <a:gd name="T7" fmla="*/ 26465370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 w="9525">
              <a:noFill/>
              <a:round/>
              <a:headEnd/>
              <a:tailEnd/>
            </a:ln>
          </p:spPr>
          <p:txBody>
            <a:bodyPr wrap="none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48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854075" eaLnBrk="0" hangingPunct="0"/>
              <a:r>
                <a:rPr lang="ru-RU" sz="600" b="1">
                  <a:latin typeface="Calibri" pitchFamily="34" charset="0"/>
                  <a:cs typeface="Arial" charset="0"/>
                </a:rPr>
                <a:t>ДПО</a:t>
              </a:r>
            </a:p>
          </p:txBody>
        </p:sp>
      </p:grpSp>
      <p:grpSp>
        <p:nvGrpSpPr>
          <p:cNvPr id="25613" name="Группа 276"/>
          <p:cNvGrpSpPr>
            <a:grpSpLocks/>
          </p:cNvGrpSpPr>
          <p:nvPr/>
        </p:nvGrpSpPr>
        <p:grpSpPr bwMode="auto">
          <a:xfrm>
            <a:off x="249238" y="1185863"/>
            <a:ext cx="350837" cy="261937"/>
            <a:chOff x="4856160" y="3032911"/>
            <a:chExt cx="351098" cy="261959"/>
          </a:xfrm>
        </p:grpSpPr>
        <p:grpSp>
          <p:nvGrpSpPr>
            <p:cNvPr id="26338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26342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343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344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26345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26339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26340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07897848 h 159"/>
                  <a:gd name="T4" fmla="*/ 258239890 w 291"/>
                  <a:gd name="T5" fmla="*/ 77360573 h 159"/>
                  <a:gd name="T6" fmla="*/ 258239890 w 291"/>
                  <a:gd name="T7" fmla="*/ 26465370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 w="9525">
                <a:noFill/>
                <a:round/>
                <a:headEnd/>
                <a:tailEnd/>
              </a:ln>
            </p:spPr>
            <p:txBody>
              <a:bodyPr wrap="none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341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algn="ctr" defTabSz="854075" eaLnBrk="0" hangingPunct="0"/>
                <a:r>
                  <a:rPr lang="ru-RU" sz="600" b="1">
                    <a:solidFill>
                      <a:schemeClr val="bg1"/>
                    </a:solidFill>
                    <a:latin typeface="Calibri" pitchFamily="34" charset="0"/>
                    <a:cs typeface="Arial" charset="0"/>
                  </a:rPr>
                  <a:t>ВПО</a:t>
                </a:r>
              </a:p>
            </p:txBody>
          </p:sp>
        </p:grpSp>
      </p:grpSp>
      <p:grpSp>
        <p:nvGrpSpPr>
          <p:cNvPr id="25614" name="Group 316"/>
          <p:cNvGrpSpPr>
            <a:grpSpLocks/>
          </p:cNvGrpSpPr>
          <p:nvPr/>
        </p:nvGrpSpPr>
        <p:grpSpPr bwMode="auto">
          <a:xfrm>
            <a:off x="190500" y="3136900"/>
            <a:ext cx="381000" cy="265113"/>
            <a:chOff x="4727" y="2506"/>
            <a:chExt cx="706" cy="1172"/>
          </a:xfrm>
        </p:grpSpPr>
        <p:sp>
          <p:nvSpPr>
            <p:cNvPr id="26259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0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1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2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3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4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5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6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7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8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9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0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1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2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3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4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5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6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7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8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9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0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1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2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3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4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5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6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7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8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9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0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1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2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3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4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5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6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7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8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9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0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1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2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3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4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5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6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7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8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9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0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1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2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3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4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5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6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7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8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9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0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1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2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3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4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5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6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7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3 w 216"/>
                <a:gd name="T1" fmla="*/ 165 h 372"/>
                <a:gd name="T2" fmla="*/ 20 w 216"/>
                <a:gd name="T3" fmla="*/ 165 h 372"/>
                <a:gd name="T4" fmla="*/ 20 w 216"/>
                <a:gd name="T5" fmla="*/ 260 h 372"/>
                <a:gd name="T6" fmla="*/ 3 w 216"/>
                <a:gd name="T7" fmla="*/ 260 h 372"/>
                <a:gd name="T8" fmla="*/ 0 w 216"/>
                <a:gd name="T9" fmla="*/ 282 h 372"/>
                <a:gd name="T10" fmla="*/ 23 w 216"/>
                <a:gd name="T11" fmla="*/ 282 h 372"/>
                <a:gd name="T12" fmla="*/ 23 w 216"/>
                <a:gd name="T13" fmla="*/ 0 h 372"/>
                <a:gd name="T14" fmla="*/ 0 w 216"/>
                <a:gd name="T15" fmla="*/ 0 h 372"/>
                <a:gd name="T16" fmla="*/ 3 w 216"/>
                <a:gd name="T17" fmla="*/ 21 h 372"/>
                <a:gd name="T18" fmla="*/ 20 w 216"/>
                <a:gd name="T19" fmla="*/ 21 h 372"/>
                <a:gd name="T20" fmla="*/ 20 w 216"/>
                <a:gd name="T21" fmla="*/ 130 h 372"/>
                <a:gd name="T22" fmla="*/ 3 w 216"/>
                <a:gd name="T23" fmla="*/ 130 h 372"/>
                <a:gd name="T24" fmla="*/ 3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8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9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0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1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2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3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4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5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6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7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25615" name="Группа 280"/>
          <p:cNvGrpSpPr>
            <a:grpSpLocks/>
          </p:cNvGrpSpPr>
          <p:nvPr/>
        </p:nvGrpSpPr>
        <p:grpSpPr bwMode="auto">
          <a:xfrm>
            <a:off x="260350" y="2205038"/>
            <a:ext cx="268288" cy="252412"/>
            <a:chOff x="1758152" y="4604547"/>
            <a:chExt cx="267498" cy="253815"/>
          </a:xfrm>
        </p:grpSpPr>
        <p:grpSp>
          <p:nvGrpSpPr>
            <p:cNvPr id="26251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26253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26255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6256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6257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26258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26254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38 h 159"/>
                  <a:gd name="T4" fmla="*/ 756 w 291"/>
                  <a:gd name="T5" fmla="*/ 99 h 159"/>
                  <a:gd name="T6" fmla="*/ 756 w 291"/>
                  <a:gd name="T7" fmla="*/ 34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6252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69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609600" eaLnBrk="0" hangingPunct="0"/>
              <a:r>
                <a:rPr lang="ru-RU" sz="500" b="1">
                  <a:latin typeface="Calibri" pitchFamily="34" charset="0"/>
                  <a:cs typeface="Arial" charset="0"/>
                </a:rPr>
                <a:t>ПЧ-44</a:t>
              </a:r>
            </a:p>
          </p:txBody>
        </p:sp>
      </p:grpSp>
      <p:sp>
        <p:nvSpPr>
          <p:cNvPr id="25616" name="Rectangle 423"/>
          <p:cNvSpPr>
            <a:spLocks noChangeArrowheads="1"/>
          </p:cNvSpPr>
          <p:nvPr/>
        </p:nvSpPr>
        <p:spPr bwMode="auto">
          <a:xfrm>
            <a:off x="758825" y="2511425"/>
            <a:ext cx="46672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  <a:cs typeface="Times New Roman" pitchFamily="18" charset="0"/>
              </a:rPr>
              <a:t>ПОО, ОЭ</a:t>
            </a:r>
          </a:p>
        </p:txBody>
      </p:sp>
      <p:sp>
        <p:nvSpPr>
          <p:cNvPr id="25617" name="Rectangle 425"/>
          <p:cNvSpPr>
            <a:spLocks noChangeArrowheads="1"/>
          </p:cNvSpPr>
          <p:nvPr/>
        </p:nvSpPr>
        <p:spPr bwMode="auto">
          <a:xfrm>
            <a:off x="758825" y="1419225"/>
            <a:ext cx="1571625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Добровольная пожарная охрана</a:t>
            </a:r>
          </a:p>
        </p:txBody>
      </p:sp>
      <p:sp>
        <p:nvSpPr>
          <p:cNvPr id="25618" name="Rectangle 426"/>
          <p:cNvSpPr>
            <a:spLocks noChangeArrowheads="1"/>
          </p:cNvSpPr>
          <p:nvPr/>
        </p:nvSpPr>
        <p:spPr bwMode="auto">
          <a:xfrm>
            <a:off x="758825" y="1182688"/>
            <a:ext cx="1627188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Ведомственная пожарная охрана</a:t>
            </a:r>
          </a:p>
        </p:txBody>
      </p:sp>
      <p:sp>
        <p:nvSpPr>
          <p:cNvPr id="25619" name="Rectangle 428"/>
          <p:cNvSpPr>
            <a:spLocks noChangeArrowheads="1"/>
          </p:cNvSpPr>
          <p:nvPr/>
        </p:nvSpPr>
        <p:spPr bwMode="auto">
          <a:xfrm>
            <a:off x="758825" y="2141538"/>
            <a:ext cx="1931988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25620" name="Rectangle 430"/>
          <p:cNvSpPr>
            <a:spLocks noChangeArrowheads="1"/>
          </p:cNvSpPr>
          <p:nvPr/>
        </p:nvSpPr>
        <p:spPr bwMode="auto">
          <a:xfrm>
            <a:off x="758825" y="3211513"/>
            <a:ext cx="1492250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en-US" sz="9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25621" name="Group 431"/>
          <p:cNvGrpSpPr>
            <a:grpSpLocks noChangeAspect="1"/>
          </p:cNvGrpSpPr>
          <p:nvPr/>
        </p:nvGrpSpPr>
        <p:grpSpPr bwMode="auto">
          <a:xfrm>
            <a:off x="139700" y="2400300"/>
            <a:ext cx="457200" cy="331788"/>
            <a:chOff x="4262" y="3704"/>
            <a:chExt cx="182" cy="97"/>
          </a:xfrm>
        </p:grpSpPr>
        <p:sp>
          <p:nvSpPr>
            <p:cNvPr id="26148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6149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26249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1 h 1518"/>
                  <a:gd name="T4" fmla="*/ 0 w 145"/>
                  <a:gd name="T5" fmla="*/ 1 h 1518"/>
                  <a:gd name="T6" fmla="*/ 0 w 145"/>
                  <a:gd name="T7" fmla="*/ 1 h 1518"/>
                  <a:gd name="T8" fmla="*/ 0 w 145"/>
                  <a:gd name="T9" fmla="*/ 1 h 1518"/>
                  <a:gd name="T10" fmla="*/ 0 w 145"/>
                  <a:gd name="T11" fmla="*/ 2 h 1518"/>
                  <a:gd name="T12" fmla="*/ 0 w 145"/>
                  <a:gd name="T13" fmla="*/ 2 h 1518"/>
                  <a:gd name="T14" fmla="*/ 0 w 145"/>
                  <a:gd name="T15" fmla="*/ 2 h 1518"/>
                  <a:gd name="T16" fmla="*/ 0 w 145"/>
                  <a:gd name="T17" fmla="*/ 2 h 1518"/>
                  <a:gd name="T18" fmla="*/ 0 w 145"/>
                  <a:gd name="T19" fmla="*/ 4 h 1518"/>
                  <a:gd name="T20" fmla="*/ 0 w 145"/>
                  <a:gd name="T21" fmla="*/ 4 h 1518"/>
                  <a:gd name="T22" fmla="*/ 0 w 145"/>
                  <a:gd name="T23" fmla="*/ 2 h 1518"/>
                  <a:gd name="T24" fmla="*/ 0 w 145"/>
                  <a:gd name="T25" fmla="*/ 2 h 1518"/>
                  <a:gd name="T26" fmla="*/ 0 w 145"/>
                  <a:gd name="T27" fmla="*/ 2 h 1518"/>
                  <a:gd name="T28" fmla="*/ 0 w 145"/>
                  <a:gd name="T29" fmla="*/ 1 h 1518"/>
                  <a:gd name="T30" fmla="*/ 0 w 145"/>
                  <a:gd name="T31" fmla="*/ 1 h 1518"/>
                  <a:gd name="T32" fmla="*/ 0 w 145"/>
                  <a:gd name="T33" fmla="*/ 1 h 1518"/>
                  <a:gd name="T34" fmla="*/ 0 w 145"/>
                  <a:gd name="T35" fmla="*/ 1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250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1 h 1518"/>
                  <a:gd name="T4" fmla="*/ 0 w 151"/>
                  <a:gd name="T5" fmla="*/ 1 h 1518"/>
                  <a:gd name="T6" fmla="*/ 0 w 151"/>
                  <a:gd name="T7" fmla="*/ 1 h 1518"/>
                  <a:gd name="T8" fmla="*/ 0 w 151"/>
                  <a:gd name="T9" fmla="*/ 1 h 1518"/>
                  <a:gd name="T10" fmla="*/ 0 w 151"/>
                  <a:gd name="T11" fmla="*/ 2 h 1518"/>
                  <a:gd name="T12" fmla="*/ 0 w 151"/>
                  <a:gd name="T13" fmla="*/ 2 h 1518"/>
                  <a:gd name="T14" fmla="*/ 0 w 151"/>
                  <a:gd name="T15" fmla="*/ 2 h 1518"/>
                  <a:gd name="T16" fmla="*/ 0 w 151"/>
                  <a:gd name="T17" fmla="*/ 2 h 1518"/>
                  <a:gd name="T18" fmla="*/ 0 w 151"/>
                  <a:gd name="T19" fmla="*/ 4 h 1518"/>
                  <a:gd name="T20" fmla="*/ 0 w 151"/>
                  <a:gd name="T21" fmla="*/ 4 h 1518"/>
                  <a:gd name="T22" fmla="*/ 0 w 151"/>
                  <a:gd name="T23" fmla="*/ 2 h 1518"/>
                  <a:gd name="T24" fmla="*/ 0 w 151"/>
                  <a:gd name="T25" fmla="*/ 2 h 1518"/>
                  <a:gd name="T26" fmla="*/ 0 w 151"/>
                  <a:gd name="T27" fmla="*/ 2 h 1518"/>
                  <a:gd name="T28" fmla="*/ 0 w 151"/>
                  <a:gd name="T29" fmla="*/ 2 h 1518"/>
                  <a:gd name="T30" fmla="*/ 0 w 151"/>
                  <a:gd name="T31" fmla="*/ 1 h 1518"/>
                  <a:gd name="T32" fmla="*/ 0 w 151"/>
                  <a:gd name="T33" fmla="*/ 1 h 1518"/>
                  <a:gd name="T34" fmla="*/ 0 w 151"/>
                  <a:gd name="T35" fmla="*/ 1 h 1518"/>
                  <a:gd name="T36" fmla="*/ 0 w 151"/>
                  <a:gd name="T37" fmla="*/ 1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grpSp>
          <p:nvGrpSpPr>
            <p:cNvPr id="26150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26238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26243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26247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48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26244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26245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46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grpSp>
            <p:nvGrpSpPr>
              <p:cNvPr id="26239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26240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41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42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</p:grpSp>
        <p:grpSp>
          <p:nvGrpSpPr>
            <p:cNvPr id="26151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26229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26234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grpSp>
              <p:nvGrpSpPr>
                <p:cNvPr id="26235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26236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37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grpSp>
            <p:nvGrpSpPr>
              <p:cNvPr id="26230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26231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32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33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</p:grpSp>
        <p:grpSp>
          <p:nvGrpSpPr>
            <p:cNvPr id="26152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26153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26224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25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26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27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228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  <p:grpSp>
            <p:nvGrpSpPr>
              <p:cNvPr id="26154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26159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26220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21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22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23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0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26216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17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18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19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1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26212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13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14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15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2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26208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09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10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11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3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26204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05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06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07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4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26200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01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202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03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5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26196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97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98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99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6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26192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93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94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95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7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26188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89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90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91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8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26184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85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86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87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69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26180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81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82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83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70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26176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77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78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79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26171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26172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73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74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75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26155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26156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157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158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</p:grpSp>
      </p:grpSp>
      <p:grpSp>
        <p:nvGrpSpPr>
          <p:cNvPr id="25622" name="Группа 278"/>
          <p:cNvGrpSpPr>
            <a:grpSpLocks/>
          </p:cNvGrpSpPr>
          <p:nvPr/>
        </p:nvGrpSpPr>
        <p:grpSpPr bwMode="auto">
          <a:xfrm>
            <a:off x="277813" y="1960563"/>
            <a:ext cx="273050" cy="252412"/>
            <a:chOff x="6000750" y="5189915"/>
            <a:chExt cx="273049" cy="253188"/>
          </a:xfrm>
        </p:grpSpPr>
        <p:grpSp>
          <p:nvGrpSpPr>
            <p:cNvPr id="26142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26144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26145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26146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26147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26143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609600" eaLnBrk="0" hangingPunct="0"/>
              <a:r>
                <a:rPr lang="ru-RU" sz="600" b="1">
                  <a:latin typeface="Calibri" pitchFamily="34" charset="0"/>
                  <a:cs typeface="Arial" charset="0"/>
                </a:rPr>
                <a:t>МПО</a:t>
              </a:r>
            </a:p>
          </p:txBody>
        </p:sp>
      </p:grpSp>
      <p:sp>
        <p:nvSpPr>
          <p:cNvPr id="25623" name="Text Box 544"/>
          <p:cNvSpPr txBox="1">
            <a:spLocks noChangeArrowheads="1"/>
          </p:cNvSpPr>
          <p:nvPr/>
        </p:nvSpPr>
        <p:spPr bwMode="auto">
          <a:xfrm>
            <a:off x="682625" y="1644650"/>
            <a:ext cx="1949450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26" tIns="37813" rIns="75626" bIns="37813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Противопожарная</a:t>
            </a:r>
            <a:r>
              <a:rPr lang="ru-RU" sz="1000">
                <a:latin typeface="Times New Roman" pitchFamily="18" charset="0"/>
              </a:rPr>
              <a:t> служба </a:t>
            </a:r>
            <a:r>
              <a:rPr lang="ru-RU" sz="900">
                <a:latin typeface="Times New Roman" pitchFamily="18" charset="0"/>
              </a:rPr>
              <a:t>субъекта</a:t>
            </a:r>
          </a:p>
        </p:txBody>
      </p:sp>
      <p:sp>
        <p:nvSpPr>
          <p:cNvPr id="25624" name="Rectangle 557"/>
          <p:cNvSpPr>
            <a:spLocks noChangeArrowheads="1"/>
          </p:cNvSpPr>
          <p:nvPr/>
        </p:nvSpPr>
        <p:spPr bwMode="auto">
          <a:xfrm>
            <a:off x="758825" y="2794000"/>
            <a:ext cx="1438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Лечебные учреждения</a:t>
            </a:r>
          </a:p>
          <a:p>
            <a:pPr defTabSz="754063"/>
            <a:r>
              <a:rPr lang="ru-RU" sz="900">
                <a:latin typeface="Times New Roman" pitchFamily="18" charset="0"/>
              </a:rPr>
              <a:t> (наименование, кол-во коек)</a:t>
            </a:r>
          </a:p>
        </p:txBody>
      </p:sp>
      <p:grpSp>
        <p:nvGrpSpPr>
          <p:cNvPr id="25625" name="Group 560"/>
          <p:cNvGrpSpPr>
            <a:grpSpLocks/>
          </p:cNvGrpSpPr>
          <p:nvPr/>
        </p:nvGrpSpPr>
        <p:grpSpPr bwMode="auto">
          <a:xfrm>
            <a:off x="225425" y="3500438"/>
            <a:ext cx="290513" cy="260350"/>
            <a:chOff x="4032" y="3888"/>
            <a:chExt cx="192" cy="205"/>
          </a:xfrm>
        </p:grpSpPr>
        <p:sp>
          <p:nvSpPr>
            <p:cNvPr id="26140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99 w 42"/>
                <a:gd name="T1" fmla="*/ 0 h 84"/>
                <a:gd name="T2" fmla="*/ 0 w 42"/>
                <a:gd name="T3" fmla="*/ 204 h 84"/>
                <a:gd name="T4" fmla="*/ 172 w 42"/>
                <a:gd name="T5" fmla="*/ 163 h 84"/>
                <a:gd name="T6" fmla="*/ 40 w 42"/>
                <a:gd name="T7" fmla="*/ 453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41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5626" name="Text Box 563"/>
          <p:cNvSpPr txBox="1">
            <a:spLocks noChangeArrowheads="1"/>
          </p:cNvSpPr>
          <p:nvPr/>
        </p:nvSpPr>
        <p:spPr bwMode="auto">
          <a:xfrm>
            <a:off x="661988" y="3486150"/>
            <a:ext cx="468312" cy="2301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105795" tIns="52904" rIns="105795" bIns="52904">
            <a:spAutoFit/>
          </a:bodyPr>
          <a:lstStyle/>
          <a:p>
            <a:r>
              <a:rPr lang="en-US" sz="800">
                <a:latin typeface="Times New Roman" pitchFamily="18" charset="0"/>
                <a:cs typeface="Arial" charset="0"/>
              </a:rPr>
              <a:t>- </a:t>
            </a:r>
            <a:r>
              <a:rPr lang="ru-RU" sz="800">
                <a:latin typeface="Times New Roman" pitchFamily="18" charset="0"/>
                <a:cs typeface="Arial" charset="0"/>
              </a:rPr>
              <a:t>ГЭС</a:t>
            </a:r>
          </a:p>
        </p:txBody>
      </p:sp>
      <p:grpSp>
        <p:nvGrpSpPr>
          <p:cNvPr id="25627" name="Group 697"/>
          <p:cNvGrpSpPr>
            <a:grpSpLocks/>
          </p:cNvGrpSpPr>
          <p:nvPr/>
        </p:nvGrpSpPr>
        <p:grpSpPr bwMode="auto">
          <a:xfrm>
            <a:off x="282575" y="1716088"/>
            <a:ext cx="287338" cy="252412"/>
            <a:chOff x="131" y="5457"/>
            <a:chExt cx="224" cy="186"/>
          </a:xfrm>
        </p:grpSpPr>
        <p:sp>
          <p:nvSpPr>
            <p:cNvPr id="26137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80 h 159"/>
                <a:gd name="T4" fmla="*/ 163 w 291"/>
                <a:gd name="T5" fmla="*/ 58 h 159"/>
                <a:gd name="T6" fmla="*/ 163 w 291"/>
                <a:gd name="T7" fmla="*/ 20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38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854075" eaLnBrk="0" hangingPunct="0"/>
              <a:r>
                <a:rPr lang="ru-RU" sz="600">
                  <a:latin typeface="Calibri" pitchFamily="34" charset="0"/>
                  <a:cs typeface="Arial" charset="0"/>
                </a:rPr>
                <a:t>ПЧ-39</a:t>
              </a:r>
            </a:p>
          </p:txBody>
        </p:sp>
        <p:sp>
          <p:nvSpPr>
            <p:cNvPr id="26139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628" name="Line 701"/>
          <p:cNvSpPr>
            <a:spLocks noChangeShapeType="1"/>
          </p:cNvSpPr>
          <p:nvPr/>
        </p:nvSpPr>
        <p:spPr bwMode="auto">
          <a:xfrm>
            <a:off x="134938" y="3938588"/>
            <a:ext cx="465137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</p:spPr>
        <p:txBody>
          <a:bodyPr lIns="75672" tIns="37836" rIns="75672" bIns="37836"/>
          <a:lstStyle/>
          <a:p>
            <a:endParaRPr lang="ru-RU"/>
          </a:p>
        </p:txBody>
      </p:sp>
      <p:sp>
        <p:nvSpPr>
          <p:cNvPr id="25629" name="Text Box 702"/>
          <p:cNvSpPr txBox="1">
            <a:spLocks noChangeArrowheads="1"/>
          </p:cNvSpPr>
          <p:nvPr/>
        </p:nvSpPr>
        <p:spPr bwMode="auto">
          <a:xfrm>
            <a:off x="682625" y="3746500"/>
            <a:ext cx="1739900" cy="3825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none" lIns="105795" tIns="52904" rIns="105795" bIns="52904">
            <a:spAutoFit/>
          </a:bodyPr>
          <a:lstStyle/>
          <a:p>
            <a:r>
              <a:rPr lang="en-US" sz="900">
                <a:latin typeface="Times New Roman" pitchFamily="18" charset="0"/>
                <a:cs typeface="Times New Roman" pitchFamily="18" charset="0"/>
              </a:rPr>
              <a:t>-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Граница муниципального </a:t>
            </a:r>
          </a:p>
          <a:p>
            <a:r>
              <a:rPr lang="ru-RU" sz="900">
                <a:latin typeface="Times New Roman" pitchFamily="18" charset="0"/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25630" name="Rectangle 427"/>
          <p:cNvSpPr>
            <a:spLocks noChangeArrowheads="1"/>
          </p:cNvSpPr>
          <p:nvPr/>
        </p:nvSpPr>
        <p:spPr bwMode="auto">
          <a:xfrm>
            <a:off x="758825" y="1920875"/>
            <a:ext cx="167322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25631" name="Группа 281"/>
          <p:cNvGrpSpPr>
            <a:grpSpLocks/>
          </p:cNvGrpSpPr>
          <p:nvPr/>
        </p:nvGrpSpPr>
        <p:grpSpPr bwMode="auto">
          <a:xfrm>
            <a:off x="215900" y="2817813"/>
            <a:ext cx="436563" cy="228600"/>
            <a:chOff x="2548722" y="6171025"/>
            <a:chExt cx="435778" cy="229775"/>
          </a:xfrm>
        </p:grpSpPr>
        <p:sp>
          <p:nvSpPr>
            <p:cNvPr id="2612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754063"/>
              <a:r>
                <a:rPr lang="ru-RU" sz="700" b="1" u="sng">
                  <a:latin typeface="Times New Roman" pitchFamily="18" charset="0"/>
                  <a:cs typeface="Times New Roman" pitchFamily="18" charset="0"/>
                </a:rPr>
                <a:t>УБ</a:t>
              </a:r>
            </a:p>
            <a:p>
              <a:pPr algn="ctr" defTabSz="754063"/>
              <a:r>
                <a:rPr lang="ru-RU" sz="700" b="1">
                  <a:latin typeface="Times New Roman" pitchFamily="18" charset="0"/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26130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2613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13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3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134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2613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5632" name="Text Box 127"/>
          <p:cNvSpPr txBox="1">
            <a:spLocks noChangeArrowheads="1"/>
          </p:cNvSpPr>
          <p:nvPr/>
        </p:nvSpPr>
        <p:spPr bwMode="auto">
          <a:xfrm>
            <a:off x="657225" y="4135438"/>
            <a:ext cx="17303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770" tIns="52892" rIns="105770" bIns="52892">
            <a:spAutoFit/>
          </a:bodyPr>
          <a:lstStyle/>
          <a:p>
            <a:pPr marL="73025" indent="-73025"/>
            <a:r>
              <a:rPr lang="ru-RU" sz="900">
                <a:latin typeface="Times New Roman" pitchFamily="18" charset="0"/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25633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3363" y="4132263"/>
            <a:ext cx="319087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34" name="Text Box 87"/>
          <p:cNvSpPr txBox="1">
            <a:spLocks noChangeArrowheads="1"/>
          </p:cNvSpPr>
          <p:nvPr/>
        </p:nvSpPr>
        <p:spPr bwMode="auto">
          <a:xfrm>
            <a:off x="669925" y="4395788"/>
            <a:ext cx="1787525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46" tIns="52973" rIns="105946" bIns="52973">
            <a:spAutoFit/>
          </a:bodyPr>
          <a:lstStyle/>
          <a:p>
            <a:pPr marL="74613" indent="-74613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25635" name="TextBox 264"/>
          <p:cNvSpPr txBox="1">
            <a:spLocks noChangeArrowheads="1"/>
          </p:cNvSpPr>
          <p:nvPr/>
        </p:nvSpPr>
        <p:spPr bwMode="auto">
          <a:xfrm>
            <a:off x="188913" y="4484688"/>
            <a:ext cx="379412" cy="26193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pPr algn="ctr"/>
            <a:r>
              <a:rPr lang="ru-RU" sz="600" b="1" u="sng">
                <a:latin typeface="Calibri" pitchFamily="34" charset="0"/>
              </a:rPr>
              <a:t>ХЛОР</a:t>
            </a:r>
          </a:p>
          <a:p>
            <a:pPr algn="ctr"/>
            <a:r>
              <a:rPr lang="ru-RU" sz="600" b="1">
                <a:latin typeface="Calibri" pitchFamily="34" charset="0"/>
              </a:rPr>
              <a:t>0,4/0,4</a:t>
            </a:r>
          </a:p>
        </p:txBody>
      </p:sp>
      <p:grpSp>
        <p:nvGrpSpPr>
          <p:cNvPr id="25636" name="Группа 81"/>
          <p:cNvGrpSpPr>
            <a:grpSpLocks/>
          </p:cNvGrpSpPr>
          <p:nvPr/>
        </p:nvGrpSpPr>
        <p:grpSpPr bwMode="auto">
          <a:xfrm>
            <a:off x="158750" y="4859338"/>
            <a:ext cx="465138" cy="173037"/>
            <a:chOff x="9839134" y="6812696"/>
            <a:chExt cx="888390" cy="322423"/>
          </a:xfrm>
        </p:grpSpPr>
        <p:grpSp>
          <p:nvGrpSpPr>
            <p:cNvPr id="26118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26123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26127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 lIns="65257" tIns="32626" rIns="65257" bIns="32626"/>
                <a:lstStyle/>
                <a:p>
                  <a:pPr defTabSz="754063"/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128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65257" tIns="32626" rIns="65257" bIns="32626"/>
                <a:lstStyle/>
                <a:p>
                  <a:pPr defTabSz="754063"/>
                  <a:endParaRPr lang="ru-RU">
                    <a:latin typeface="Calibri" pitchFamily="34" charset="0"/>
                  </a:endParaRPr>
                </a:p>
              </p:txBody>
            </p:sp>
          </p:grpSp>
          <p:grpSp>
            <p:nvGrpSpPr>
              <p:cNvPr id="26124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26125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0">
                  <a:noFill/>
                  <a:round/>
                  <a:headEnd/>
                  <a:tailEnd/>
                </a:ln>
              </p:spPr>
              <p:txBody>
                <a:bodyPr lIns="65257" tIns="32626" rIns="65257" bIns="32626"/>
                <a:lstStyle/>
                <a:p>
                  <a:pPr defTabSz="754063"/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126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65257" tIns="32626" rIns="65257" bIns="32626"/>
                <a:lstStyle/>
                <a:p>
                  <a:pPr defTabSz="754063"/>
                  <a:endParaRPr lang="ru-RU">
                    <a:latin typeface="Calibri" pitchFamily="34" charset="0"/>
                  </a:endParaRPr>
                </a:p>
              </p:txBody>
            </p:sp>
          </p:grpSp>
        </p:grpSp>
        <p:grpSp>
          <p:nvGrpSpPr>
            <p:cNvPr id="26119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8906"/>
              <a:chOff x="82" y="4408"/>
              <a:chExt cx="460" cy="157"/>
            </a:xfrm>
          </p:grpSpPr>
          <p:sp>
            <p:nvSpPr>
              <p:cNvPr id="26120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121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78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223963"/>
                <a:r>
                  <a:rPr lang="ru-RU" sz="700" b="1">
                    <a:solidFill>
                      <a:srgbClr val="000000"/>
                    </a:solidFill>
                    <a:latin typeface="Calibri" pitchFamily="34" charset="0"/>
                    <a:cs typeface="Arial" charset="0"/>
                  </a:rPr>
                  <a:t>2000</a:t>
                </a:r>
                <a:endParaRPr lang="ru-RU" sz="1200">
                  <a:latin typeface="Calibri" pitchFamily="34" charset="0"/>
                  <a:cs typeface="Arial" charset="0"/>
                </a:endParaRPr>
              </a:p>
            </p:txBody>
          </p:sp>
          <p:sp>
            <p:nvSpPr>
              <p:cNvPr id="26122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185" cy="1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 defTabSz="1223963"/>
                <a:r>
                  <a:rPr lang="ru-RU" sz="700" b="1">
                    <a:solidFill>
                      <a:srgbClr val="000000"/>
                    </a:solidFill>
                    <a:latin typeface="Calibri" pitchFamily="34" charset="0"/>
                    <a:cs typeface="Arial" charset="0"/>
                  </a:rPr>
                  <a:t>ХИМ</a:t>
                </a:r>
                <a:endParaRPr lang="ru-RU" sz="700">
                  <a:latin typeface="Calibri" pitchFamily="34" charset="0"/>
                  <a:cs typeface="Arial" charset="0"/>
                </a:endParaRPr>
              </a:p>
            </p:txBody>
          </p:sp>
        </p:grpSp>
      </p:grpSp>
      <p:sp>
        <p:nvSpPr>
          <p:cNvPr id="25637" name="Rectangle 11363"/>
          <p:cNvSpPr>
            <a:spLocks noChangeArrowheads="1"/>
          </p:cNvSpPr>
          <p:nvPr/>
        </p:nvSpPr>
        <p:spPr bwMode="auto">
          <a:xfrm>
            <a:off x="766763" y="4768850"/>
            <a:ext cx="1763712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marL="76200" indent="-76200" defTabSz="1223963"/>
            <a:r>
              <a:rPr lang="ru-RU" sz="9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25638" name="Text Box 127"/>
          <p:cNvSpPr txBox="1">
            <a:spLocks noChangeArrowheads="1"/>
          </p:cNvSpPr>
          <p:nvPr/>
        </p:nvSpPr>
        <p:spPr bwMode="auto">
          <a:xfrm>
            <a:off x="663575" y="5076825"/>
            <a:ext cx="1728788" cy="384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770" tIns="52892" rIns="105770" bIns="52892">
            <a:spAutoFit/>
          </a:bodyPr>
          <a:lstStyle/>
          <a:p>
            <a:pPr marL="73025" indent="-73025"/>
            <a:r>
              <a:rPr lang="ru-RU" sz="900">
                <a:latin typeface="Times New Roman" pitchFamily="18" charset="0"/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25639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54000" y="5116513"/>
            <a:ext cx="303213" cy="280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5640" name="Group 295"/>
          <p:cNvGrpSpPr>
            <a:grpSpLocks/>
          </p:cNvGrpSpPr>
          <p:nvPr/>
        </p:nvGrpSpPr>
        <p:grpSpPr bwMode="auto">
          <a:xfrm rot="2225729">
            <a:off x="187325" y="5745163"/>
            <a:ext cx="471488" cy="111125"/>
            <a:chOff x="2555" y="4386"/>
            <a:chExt cx="451" cy="122"/>
          </a:xfrm>
        </p:grpSpPr>
        <p:sp>
          <p:nvSpPr>
            <p:cNvPr id="26114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 w="12700">
              <a:noFill/>
              <a:miter lim="800000"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26115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116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117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</p:grpSp>
      <p:grpSp>
        <p:nvGrpSpPr>
          <p:cNvPr id="25641" name="Group 68"/>
          <p:cNvGrpSpPr>
            <a:grpSpLocks/>
          </p:cNvGrpSpPr>
          <p:nvPr/>
        </p:nvGrpSpPr>
        <p:grpSpPr bwMode="auto">
          <a:xfrm>
            <a:off x="179388" y="5429250"/>
            <a:ext cx="377825" cy="246063"/>
            <a:chOff x="691" y="2698"/>
            <a:chExt cx="548" cy="304"/>
          </a:xfrm>
        </p:grpSpPr>
        <p:grpSp>
          <p:nvGrpSpPr>
            <p:cNvPr id="26088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26104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26107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26109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539750"/>
                    <a:endParaRPr lang="ru-RU" sz="160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26110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1 w 20000"/>
                      <a:gd name="T5" fmla="*/ 0 h 20000"/>
                      <a:gd name="T6" fmla="*/ 1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11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12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13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08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274 w 20000"/>
                    <a:gd name="T1" fmla="*/ 0 h 20000"/>
                    <a:gd name="T2" fmla="*/ 0 w 20000"/>
                    <a:gd name="T3" fmla="*/ 0 h 20000"/>
                    <a:gd name="T4" fmla="*/ 543 w 20000"/>
                    <a:gd name="T5" fmla="*/ 0 h 20000"/>
                    <a:gd name="T6" fmla="*/ 683 w 20000"/>
                    <a:gd name="T7" fmla="*/ 0 h 20000"/>
                    <a:gd name="T8" fmla="*/ 818 w 20000"/>
                    <a:gd name="T9" fmla="*/ 0 h 20000"/>
                    <a:gd name="T10" fmla="*/ 1358 w 20000"/>
                    <a:gd name="T11" fmla="*/ 0 h 20000"/>
                    <a:gd name="T12" fmla="*/ 1088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  <p:sp>
            <p:nvSpPr>
              <p:cNvPr id="26105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539750"/>
                <a:endParaRPr lang="ru-RU" sz="16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106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539750"/>
                <a:endParaRPr lang="ru-RU" sz="160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6089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26094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26097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26099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539750"/>
                    <a:endParaRPr lang="ru-RU" sz="1600"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26100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1 w 20000"/>
                      <a:gd name="T5" fmla="*/ 0 h 20000"/>
                      <a:gd name="T6" fmla="*/ 1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101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02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103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098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274 w 20000"/>
                    <a:gd name="T1" fmla="*/ 0 h 20000"/>
                    <a:gd name="T2" fmla="*/ 0 w 20000"/>
                    <a:gd name="T3" fmla="*/ 0 h 20000"/>
                    <a:gd name="T4" fmla="*/ 545 w 20000"/>
                    <a:gd name="T5" fmla="*/ 0 h 20000"/>
                    <a:gd name="T6" fmla="*/ 683 w 20000"/>
                    <a:gd name="T7" fmla="*/ 0 h 20000"/>
                    <a:gd name="T8" fmla="*/ 819 w 20000"/>
                    <a:gd name="T9" fmla="*/ 0 h 20000"/>
                    <a:gd name="T10" fmla="*/ 1364 w 20000"/>
                    <a:gd name="T11" fmla="*/ 0 h 20000"/>
                    <a:gd name="T12" fmla="*/ 1090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  <p:sp>
            <p:nvSpPr>
              <p:cNvPr id="26095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539750"/>
                <a:endParaRPr lang="ru-RU" sz="160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26096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539750"/>
                <a:endParaRPr lang="ru-RU" sz="1600"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26090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091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92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93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642" name="TextBox 517"/>
          <p:cNvSpPr txBox="1">
            <a:spLocks noChangeArrowheads="1"/>
          </p:cNvSpPr>
          <p:nvPr/>
        </p:nvSpPr>
        <p:spPr bwMode="auto">
          <a:xfrm>
            <a:off x="725488" y="5667375"/>
            <a:ext cx="79057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r>
              <a:rPr lang="en-US" sz="9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Газопровод</a:t>
            </a:r>
          </a:p>
        </p:txBody>
      </p:sp>
      <p:sp>
        <p:nvSpPr>
          <p:cNvPr id="25643" name="TextBox 518"/>
          <p:cNvSpPr txBox="1">
            <a:spLocks noChangeArrowheads="1"/>
          </p:cNvSpPr>
          <p:nvPr/>
        </p:nvSpPr>
        <p:spPr bwMode="auto">
          <a:xfrm>
            <a:off x="682625" y="5440363"/>
            <a:ext cx="1712913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r>
              <a:rPr lang="en-US" sz="9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25644" name="Группа 36"/>
          <p:cNvGrpSpPr>
            <a:grpSpLocks/>
          </p:cNvGrpSpPr>
          <p:nvPr/>
        </p:nvGrpSpPr>
        <p:grpSpPr bwMode="auto">
          <a:xfrm>
            <a:off x="198438" y="6188075"/>
            <a:ext cx="466725" cy="306388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405" y="2514584"/>
              <a:ext cx="500990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1095"/>
              <a:ext cx="856343" cy="15546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645" name="TextBox 27"/>
          <p:cNvSpPr txBox="1">
            <a:spLocks noChangeArrowheads="1"/>
          </p:cNvSpPr>
          <p:nvPr/>
        </p:nvSpPr>
        <p:spPr bwMode="auto">
          <a:xfrm>
            <a:off x="720725" y="6232525"/>
            <a:ext cx="220662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r>
              <a:rPr lang="en-US" sz="9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25646" name="Группа 40"/>
          <p:cNvGrpSpPr>
            <a:grpSpLocks/>
          </p:cNvGrpSpPr>
          <p:nvPr/>
        </p:nvGrpSpPr>
        <p:grpSpPr bwMode="auto">
          <a:xfrm>
            <a:off x="215900" y="6597650"/>
            <a:ext cx="465138" cy="304800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914" y="2514584"/>
              <a:ext cx="499776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431"/>
              <a:ext cx="856343" cy="13022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647" name="TextBox 337"/>
          <p:cNvSpPr txBox="1">
            <a:spLocks noChangeArrowheads="1"/>
          </p:cNvSpPr>
          <p:nvPr/>
        </p:nvSpPr>
        <p:spPr bwMode="auto">
          <a:xfrm>
            <a:off x="727075" y="6561138"/>
            <a:ext cx="148272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pPr>
              <a:buFontTx/>
              <a:buChar char="-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Пересечение газопровода </a:t>
            </a:r>
          </a:p>
          <a:p>
            <a:pPr>
              <a:buFontTx/>
              <a:buChar char="-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25648" name="Группа 45"/>
          <p:cNvGrpSpPr>
            <a:grpSpLocks/>
          </p:cNvGrpSpPr>
          <p:nvPr/>
        </p:nvGrpSpPr>
        <p:grpSpPr bwMode="auto">
          <a:xfrm>
            <a:off x="215900" y="7007225"/>
            <a:ext cx="465138" cy="304800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914" y="2514584"/>
              <a:ext cx="499776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431"/>
              <a:ext cx="856343" cy="13022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649" name="TextBox 341"/>
          <p:cNvSpPr txBox="1">
            <a:spLocks noChangeArrowheads="1"/>
          </p:cNvSpPr>
          <p:nvPr/>
        </p:nvSpPr>
        <p:spPr bwMode="auto">
          <a:xfrm>
            <a:off x="731838" y="7070725"/>
            <a:ext cx="1774825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r>
              <a:rPr lang="en-US" sz="9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25650" name="Группа 49"/>
          <p:cNvGrpSpPr>
            <a:grpSpLocks/>
          </p:cNvGrpSpPr>
          <p:nvPr/>
        </p:nvGrpSpPr>
        <p:grpSpPr bwMode="auto">
          <a:xfrm>
            <a:off x="233363" y="7421563"/>
            <a:ext cx="465137" cy="306387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913" y="2514584"/>
              <a:ext cx="499778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1094"/>
              <a:ext cx="856343" cy="15546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651" name="TextBox 345"/>
          <p:cNvSpPr txBox="1">
            <a:spLocks noChangeArrowheads="1"/>
          </p:cNvSpPr>
          <p:nvPr/>
        </p:nvSpPr>
        <p:spPr bwMode="auto">
          <a:xfrm>
            <a:off x="727075" y="7404100"/>
            <a:ext cx="1562100" cy="35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pPr>
              <a:buFontTx/>
              <a:buChar char="-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Пересечение газопровода с </a:t>
            </a:r>
          </a:p>
          <a:p>
            <a:pPr>
              <a:buFontTx/>
              <a:buChar char="-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25652" name="Группа 56"/>
          <p:cNvGrpSpPr>
            <a:grpSpLocks/>
          </p:cNvGrpSpPr>
          <p:nvPr/>
        </p:nvGrpSpPr>
        <p:grpSpPr bwMode="auto">
          <a:xfrm rot="2193924">
            <a:off x="168275" y="5819775"/>
            <a:ext cx="496888" cy="431800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</p:grpSp>
      <p:sp>
        <p:nvSpPr>
          <p:cNvPr id="25653" name="TextBox 517"/>
          <p:cNvSpPr txBox="1">
            <a:spLocks noChangeArrowheads="1"/>
          </p:cNvSpPr>
          <p:nvPr/>
        </p:nvSpPr>
        <p:spPr bwMode="auto">
          <a:xfrm>
            <a:off x="711200" y="5878513"/>
            <a:ext cx="8794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6" tIns="37838" rIns="75676" bIns="37838">
            <a:spAutoFit/>
          </a:bodyPr>
          <a:lstStyle/>
          <a:p>
            <a:r>
              <a:rPr lang="en-US" sz="900"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900">
                <a:latin typeface="Times New Roman" pitchFamily="18" charset="0"/>
                <a:cs typeface="Times New Roman" pitchFamily="18" charset="0"/>
              </a:rPr>
              <a:t>Нефтепровод</a:t>
            </a:r>
          </a:p>
        </p:txBody>
      </p:sp>
      <p:sp>
        <p:nvSpPr>
          <p:cNvPr id="25654" name="Rectangle 426"/>
          <p:cNvSpPr>
            <a:spLocks noChangeArrowheads="1"/>
          </p:cNvSpPr>
          <p:nvPr/>
        </p:nvSpPr>
        <p:spPr bwMode="auto">
          <a:xfrm>
            <a:off x="3914775" y="1225550"/>
            <a:ext cx="70167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Морской порт</a:t>
            </a:r>
          </a:p>
        </p:txBody>
      </p:sp>
      <p:pic>
        <p:nvPicPr>
          <p:cNvPr id="25655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422650" y="1477963"/>
            <a:ext cx="315913" cy="306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56" name="Rectangle 426"/>
          <p:cNvSpPr>
            <a:spLocks noChangeArrowheads="1"/>
          </p:cNvSpPr>
          <p:nvPr/>
        </p:nvSpPr>
        <p:spPr bwMode="auto">
          <a:xfrm>
            <a:off x="3902075" y="1555750"/>
            <a:ext cx="72390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Метрополитен</a:t>
            </a:r>
          </a:p>
        </p:txBody>
      </p:sp>
      <p:grpSp>
        <p:nvGrpSpPr>
          <p:cNvPr id="25657" name="Группа 156"/>
          <p:cNvGrpSpPr>
            <a:grpSpLocks/>
          </p:cNvGrpSpPr>
          <p:nvPr/>
        </p:nvGrpSpPr>
        <p:grpSpPr bwMode="auto">
          <a:xfrm>
            <a:off x="334963" y="7816850"/>
            <a:ext cx="266700" cy="223838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26072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800">
                  <a:latin typeface="Calibri" pitchFamily="34" charset="0"/>
                </a:rPr>
                <a:t>9</a:t>
              </a:r>
            </a:p>
          </p:txBody>
        </p:sp>
      </p:grpSp>
      <p:sp>
        <p:nvSpPr>
          <p:cNvPr id="25658" name="Text Box 47"/>
          <p:cNvSpPr txBox="1">
            <a:spLocks noChangeArrowheads="1"/>
          </p:cNvSpPr>
          <p:nvPr/>
        </p:nvSpPr>
        <p:spPr bwMode="auto">
          <a:xfrm>
            <a:off x="723900" y="7818438"/>
            <a:ext cx="833438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Пляжи;</a:t>
            </a:r>
          </a:p>
        </p:txBody>
      </p:sp>
      <p:grpSp>
        <p:nvGrpSpPr>
          <p:cNvPr id="25659" name="Группа 358"/>
          <p:cNvGrpSpPr>
            <a:grpSpLocks/>
          </p:cNvGrpSpPr>
          <p:nvPr/>
        </p:nvGrpSpPr>
        <p:grpSpPr bwMode="auto">
          <a:xfrm>
            <a:off x="3489325" y="2163763"/>
            <a:ext cx="217488" cy="215900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5660" name="Text Box 47"/>
          <p:cNvSpPr txBox="1">
            <a:spLocks noChangeArrowheads="1"/>
          </p:cNvSpPr>
          <p:nvPr/>
        </p:nvSpPr>
        <p:spPr bwMode="auto">
          <a:xfrm>
            <a:off x="3816350" y="2124075"/>
            <a:ext cx="1506538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25661" name="Group 465"/>
          <p:cNvGrpSpPr>
            <a:grpSpLocks/>
          </p:cNvGrpSpPr>
          <p:nvPr/>
        </p:nvGrpSpPr>
        <p:grpSpPr bwMode="auto">
          <a:xfrm>
            <a:off x="3419475" y="2773363"/>
            <a:ext cx="304800" cy="296862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912813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>
                <a:latin typeface="+mn-lt"/>
              </a:endParaRPr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</p:grpSp>
      <p:sp>
        <p:nvSpPr>
          <p:cNvPr id="25662" name="Text Box 47"/>
          <p:cNvSpPr txBox="1">
            <a:spLocks noChangeArrowheads="1"/>
          </p:cNvSpPr>
          <p:nvPr/>
        </p:nvSpPr>
        <p:spPr bwMode="auto">
          <a:xfrm>
            <a:off x="3816350" y="2800350"/>
            <a:ext cx="1506538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25663" name="Group 128"/>
          <p:cNvGrpSpPr>
            <a:grpSpLocks/>
          </p:cNvGrpSpPr>
          <p:nvPr/>
        </p:nvGrpSpPr>
        <p:grpSpPr bwMode="auto">
          <a:xfrm flipH="1">
            <a:off x="3498850" y="4308475"/>
            <a:ext cx="161925" cy="320675"/>
            <a:chOff x="3767" y="2115"/>
            <a:chExt cx="159" cy="368"/>
          </a:xfrm>
        </p:grpSpPr>
        <p:grpSp>
          <p:nvGrpSpPr>
            <p:cNvPr id="26048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26055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056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grpSp>
          <p:nvGrpSpPr>
            <p:cNvPr id="26049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26053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054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grpSp>
          <p:nvGrpSpPr>
            <p:cNvPr id="26050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26051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052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25664" name="Text Box 47"/>
          <p:cNvSpPr txBox="1">
            <a:spLocks noChangeArrowheads="1"/>
          </p:cNvSpPr>
          <p:nvPr/>
        </p:nvSpPr>
        <p:spPr bwMode="auto">
          <a:xfrm>
            <a:off x="3825875" y="4340225"/>
            <a:ext cx="1506538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25665" name="Группа 377"/>
          <p:cNvGrpSpPr>
            <a:grpSpLocks/>
          </p:cNvGrpSpPr>
          <p:nvPr/>
        </p:nvGrpSpPr>
        <p:grpSpPr bwMode="auto">
          <a:xfrm>
            <a:off x="3298825" y="4654550"/>
            <a:ext cx="665163" cy="376238"/>
            <a:chOff x="4523592" y="5717578"/>
            <a:chExt cx="765501" cy="433806"/>
          </a:xfrm>
        </p:grpSpPr>
        <p:grpSp>
          <p:nvGrpSpPr>
            <p:cNvPr id="26038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26043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26046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26047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latin typeface="Calibri" pitchFamily="34" charset="0"/>
                  </a:endParaRPr>
                </a:p>
              </p:txBody>
            </p:sp>
          </p:grpSp>
          <p:sp>
            <p:nvSpPr>
              <p:cNvPr id="26044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045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039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33806"/>
              <a:chOff x="4684812" y="5717578"/>
              <a:chExt cx="604281" cy="433806"/>
            </a:xfrm>
          </p:grpSpPr>
          <p:sp>
            <p:nvSpPr>
              <p:cNvPr id="26040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41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2828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683" tIns="63851" rIns="127683" bIns="63851">
                <a:spAutoFit/>
              </a:bodyPr>
              <a:lstStyle/>
              <a:p>
                <a:pPr defTabSz="1279525">
                  <a:spcBef>
                    <a:spcPct val="50000"/>
                  </a:spcBef>
                </a:pPr>
                <a:r>
                  <a:rPr lang="ru-RU" sz="1000" b="1">
                    <a:latin typeface="Calibri" pitchFamily="34" charset="0"/>
                  </a:rPr>
                  <a:t>ГАЗ</a:t>
                </a:r>
              </a:p>
            </p:txBody>
          </p:sp>
          <p:sp>
            <p:nvSpPr>
              <p:cNvPr id="26042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28283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683" tIns="63851" rIns="127683" bIns="63851">
                <a:spAutoFit/>
              </a:bodyPr>
              <a:lstStyle/>
              <a:p>
                <a:pPr defTabSz="1279525">
                  <a:spcBef>
                    <a:spcPct val="50000"/>
                  </a:spcBef>
                </a:pPr>
                <a:r>
                  <a:rPr lang="ru-RU" sz="1000" b="1">
                    <a:latin typeface="Calibri" pitchFamily="34" charset="0"/>
                  </a:rPr>
                  <a:t>2</a:t>
                </a:r>
              </a:p>
            </p:txBody>
          </p:sp>
        </p:grpSp>
      </p:grpSp>
      <p:sp>
        <p:nvSpPr>
          <p:cNvPr id="25666" name="Text Box 47"/>
          <p:cNvSpPr txBox="1">
            <a:spLocks noChangeArrowheads="1"/>
          </p:cNvSpPr>
          <p:nvPr/>
        </p:nvSpPr>
        <p:spPr bwMode="auto">
          <a:xfrm>
            <a:off x="3811588" y="4683125"/>
            <a:ext cx="1506537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25667" name="Group 105"/>
          <p:cNvGrpSpPr>
            <a:grpSpLocks/>
          </p:cNvGrpSpPr>
          <p:nvPr/>
        </p:nvGrpSpPr>
        <p:grpSpPr bwMode="auto">
          <a:xfrm>
            <a:off x="3451225" y="5002213"/>
            <a:ext cx="250825" cy="252412"/>
            <a:chOff x="3061" y="3475"/>
            <a:chExt cx="182" cy="182"/>
          </a:xfrm>
        </p:grpSpPr>
        <p:grpSp>
          <p:nvGrpSpPr>
            <p:cNvPr id="26027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26029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26032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6036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037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26033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6034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6035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6030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31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6028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5668" name="Text Box 47"/>
          <p:cNvSpPr txBox="1">
            <a:spLocks noChangeArrowheads="1"/>
          </p:cNvSpPr>
          <p:nvPr/>
        </p:nvSpPr>
        <p:spPr bwMode="auto">
          <a:xfrm>
            <a:off x="3830638" y="4987925"/>
            <a:ext cx="1506537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25669" name="Группа 38"/>
          <p:cNvGrpSpPr>
            <a:grpSpLocks/>
          </p:cNvGrpSpPr>
          <p:nvPr/>
        </p:nvGrpSpPr>
        <p:grpSpPr bwMode="auto">
          <a:xfrm>
            <a:off x="3397250" y="5337175"/>
            <a:ext cx="296863" cy="320675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25608" name="Object 8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p:oleObj spid="_x0000_s25653" name="Clip" r:id="rId7" imgW="527995" imgH="703385" progId="">
                <p:embed/>
              </p:oleObj>
            </a:graphicData>
          </a:graphic>
        </p:graphicFrame>
      </p:grpSp>
      <p:sp>
        <p:nvSpPr>
          <p:cNvPr id="25670" name="Rectangle 13"/>
          <p:cNvSpPr>
            <a:spLocks noChangeArrowheads="1"/>
          </p:cNvSpPr>
          <p:nvPr/>
        </p:nvSpPr>
        <p:spPr bwMode="auto">
          <a:xfrm>
            <a:off x="3940175" y="5437188"/>
            <a:ext cx="155575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789113"/>
            <a:r>
              <a:rPr lang="ru-RU" sz="9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Речной (морской) порт (вокзал)</a:t>
            </a:r>
            <a:endParaRPr lang="ru-RU" sz="9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7" name="TextBox 13"/>
          <p:cNvSpPr txBox="1">
            <a:spLocks noChangeArrowheads="1"/>
          </p:cNvSpPr>
          <p:nvPr/>
        </p:nvSpPr>
        <p:spPr bwMode="auto">
          <a:xfrm>
            <a:off x="3849688" y="5791200"/>
            <a:ext cx="2381250" cy="230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latin typeface="Times New Roman" pitchFamily="18" charset="0"/>
                <a:cs typeface="Times New Roman" pitchFamily="18" charset="0"/>
              </a:rPr>
              <a:t>Военизированный горноспасательный взвод</a:t>
            </a:r>
            <a:endParaRPr lang="ru-RU" sz="105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672" name="TextBox 15"/>
          <p:cNvSpPr txBox="1">
            <a:spLocks noChangeArrowheads="1"/>
          </p:cNvSpPr>
          <p:nvPr/>
        </p:nvSpPr>
        <p:spPr bwMode="auto">
          <a:xfrm>
            <a:off x="3844925" y="6049963"/>
            <a:ext cx="2130425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900">
                <a:latin typeface="Times New Roman" pitchFamily="18" charset="0"/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3240088" y="6138863"/>
            <a:ext cx="285750" cy="142875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6" tIns="45718" rIns="91436" bIns="4571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5674" name="Group 82"/>
          <p:cNvGrpSpPr>
            <a:grpSpLocks/>
          </p:cNvGrpSpPr>
          <p:nvPr/>
        </p:nvGrpSpPr>
        <p:grpSpPr bwMode="auto">
          <a:xfrm>
            <a:off x="3240088" y="5781675"/>
            <a:ext cx="500062" cy="284163"/>
            <a:chOff x="4207" y="2129"/>
            <a:chExt cx="499" cy="456"/>
          </a:xfrm>
        </p:grpSpPr>
        <p:sp>
          <p:nvSpPr>
            <p:cNvPr id="26021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022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6023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ru-RU" sz="900" b="1">
                  <a:solidFill>
                    <a:srgbClr val="FFFF00"/>
                  </a:solidFill>
                  <a:latin typeface="Times New Roman" pitchFamily="18" charset="0"/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25675" name="Группа 49"/>
          <p:cNvGrpSpPr>
            <a:grpSpLocks/>
          </p:cNvGrpSpPr>
          <p:nvPr/>
        </p:nvGrpSpPr>
        <p:grpSpPr bwMode="auto">
          <a:xfrm>
            <a:off x="3240088" y="6394450"/>
            <a:ext cx="241300" cy="314325"/>
            <a:chOff x="214282" y="1325391"/>
            <a:chExt cx="214314" cy="263582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4327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26020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31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endParaRPr lang="ru-RU" sz="12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25676" name="TextBox 15"/>
          <p:cNvSpPr txBox="1">
            <a:spLocks noChangeArrowheads="1"/>
          </p:cNvSpPr>
          <p:nvPr/>
        </p:nvSpPr>
        <p:spPr bwMode="auto">
          <a:xfrm>
            <a:off x="3859213" y="6394450"/>
            <a:ext cx="511175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900">
                <a:latin typeface="Times New Roman" pitchFamily="18" charset="0"/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25609" name="Object 9"/>
          <p:cNvGraphicFramePr>
            <a:graphicFrameLocks noChangeAspect="1"/>
          </p:cNvGraphicFramePr>
          <p:nvPr/>
        </p:nvGraphicFramePr>
        <p:xfrm>
          <a:off x="3149600" y="6675438"/>
          <a:ext cx="492125" cy="349250"/>
        </p:xfrm>
        <a:graphic>
          <a:graphicData uri="http://schemas.openxmlformats.org/presentationml/2006/ole">
            <p:oleObj spid="_x0000_s25654" name="Clip" r:id="rId8" imgW="5807075" imgH="3009900" progId="">
              <p:embed/>
            </p:oleObj>
          </a:graphicData>
        </a:graphic>
      </p:graphicFrame>
      <p:sp>
        <p:nvSpPr>
          <p:cNvPr id="25677" name="TextBox 15"/>
          <p:cNvSpPr txBox="1">
            <a:spLocks noChangeArrowheads="1"/>
          </p:cNvSpPr>
          <p:nvPr/>
        </p:nvSpPr>
        <p:spPr bwMode="auto">
          <a:xfrm>
            <a:off x="3859213" y="6729413"/>
            <a:ext cx="2155825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900">
                <a:latin typeface="Times New Roman" pitchFamily="18" charset="0"/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25678" name="Group 360"/>
          <p:cNvGrpSpPr>
            <a:grpSpLocks/>
          </p:cNvGrpSpPr>
          <p:nvPr/>
        </p:nvGrpSpPr>
        <p:grpSpPr bwMode="auto">
          <a:xfrm>
            <a:off x="3146425" y="7158038"/>
            <a:ext cx="522288" cy="288925"/>
            <a:chOff x="6432" y="3569"/>
            <a:chExt cx="810" cy="602"/>
          </a:xfrm>
        </p:grpSpPr>
        <p:sp>
          <p:nvSpPr>
            <p:cNvPr id="25875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76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77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78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79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0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1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2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3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4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5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6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7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8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9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0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1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2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3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4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5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6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7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8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9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0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1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2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3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4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5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6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7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8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9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0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1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2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3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4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5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6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7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8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9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0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1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2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3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4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5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6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7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8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9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0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1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2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3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4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5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6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7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8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9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0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1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2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3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4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5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6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7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8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9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0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1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2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3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4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5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6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7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8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59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0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1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2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3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4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5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6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7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8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69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0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1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2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3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4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5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6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7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8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9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0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1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2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3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4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5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6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7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8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9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0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1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2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3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4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5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6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7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8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9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0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1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2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3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4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5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6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7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8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9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0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1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2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3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4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5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6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7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8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</p:grpSp>
      <p:sp>
        <p:nvSpPr>
          <p:cNvPr id="25679" name="TextBox 15"/>
          <p:cNvSpPr txBox="1">
            <a:spLocks noChangeArrowheads="1"/>
          </p:cNvSpPr>
          <p:nvPr/>
        </p:nvSpPr>
        <p:spPr bwMode="auto">
          <a:xfrm>
            <a:off x="3859213" y="7158038"/>
            <a:ext cx="1020762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900">
                <a:latin typeface="Times New Roman" pitchFamily="18" charset="0"/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25680" name="Picture 1961" descr="фенол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</a:blip>
          <a:srcRect l="47122" t="23438" r="45166" b="70436"/>
          <a:stretch>
            <a:fillRect/>
          </a:stretch>
        </p:blipFill>
        <p:spPr bwMode="auto">
          <a:xfrm>
            <a:off x="3168650" y="7488238"/>
            <a:ext cx="514350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681" name="TextBox 15"/>
          <p:cNvSpPr txBox="1">
            <a:spLocks noChangeArrowheads="1"/>
          </p:cNvSpPr>
          <p:nvPr/>
        </p:nvSpPr>
        <p:spPr bwMode="auto">
          <a:xfrm>
            <a:off x="3859213" y="7491413"/>
            <a:ext cx="531812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ru-RU" sz="900">
                <a:latin typeface="Times New Roman" pitchFamily="18" charset="0"/>
                <a:cs typeface="Times New Roman" pitchFamily="18" charset="0"/>
              </a:rPr>
              <a:t>Карьер</a:t>
            </a:r>
          </a:p>
        </p:txBody>
      </p:sp>
      <p:grpSp>
        <p:nvGrpSpPr>
          <p:cNvPr id="25682" name="Группа 594"/>
          <p:cNvGrpSpPr>
            <a:grpSpLocks/>
          </p:cNvGrpSpPr>
          <p:nvPr/>
        </p:nvGrpSpPr>
        <p:grpSpPr bwMode="auto">
          <a:xfrm>
            <a:off x="3378200" y="6831013"/>
            <a:ext cx="344488" cy="2238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813" y="5431637"/>
              <a:ext cx="216264" cy="216334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05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3737074" y="5423684"/>
              <a:ext cx="345069" cy="214743"/>
            </a:xfrm>
            <a:prstGeom prst="rect">
              <a:avLst/>
            </a:prstGeom>
            <a:noFill/>
          </p:spPr>
          <p:txBody>
            <a:bodyPr wrap="none"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050" b="1" dirty="0">
                  <a:latin typeface="+mn-lt"/>
                </a:rPr>
                <a:t>ОФ</a:t>
              </a:r>
            </a:p>
          </p:txBody>
        </p:sp>
      </p:grpSp>
      <p:grpSp>
        <p:nvGrpSpPr>
          <p:cNvPr id="25683" name="Группа 38"/>
          <p:cNvGrpSpPr>
            <a:grpSpLocks/>
          </p:cNvGrpSpPr>
          <p:nvPr/>
        </p:nvGrpSpPr>
        <p:grpSpPr bwMode="auto">
          <a:xfrm>
            <a:off x="3444875" y="1152525"/>
            <a:ext cx="296863" cy="320675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aphicFrame>
          <p:nvGraphicFramePr>
            <p:cNvPr id="25610" name="Object 10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p:oleObj spid="_x0000_s25655" name="Clip" r:id="rId10" imgW="527995" imgH="703385" progId="">
                <p:embed/>
              </p:oleObj>
            </a:graphicData>
          </a:graphic>
        </p:graphicFrame>
      </p:grpSp>
      <p:grpSp>
        <p:nvGrpSpPr>
          <p:cNvPr id="25684" name="Group 465"/>
          <p:cNvGrpSpPr>
            <a:grpSpLocks/>
          </p:cNvGrpSpPr>
          <p:nvPr/>
        </p:nvGrpSpPr>
        <p:grpSpPr bwMode="auto">
          <a:xfrm>
            <a:off x="3406775" y="3136900"/>
            <a:ext cx="349250" cy="342900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912813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800">
                <a:latin typeface="+mn-lt"/>
              </a:endParaRPr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</p:grpSp>
      <p:sp>
        <p:nvSpPr>
          <p:cNvPr id="25685" name="Text Box 47"/>
          <p:cNvSpPr txBox="1">
            <a:spLocks noChangeArrowheads="1"/>
          </p:cNvSpPr>
          <p:nvPr/>
        </p:nvSpPr>
        <p:spPr bwMode="auto">
          <a:xfrm>
            <a:off x="3840163" y="3201988"/>
            <a:ext cx="1506537" cy="261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3483297" y="3644448"/>
            <a:ext cx="208744" cy="193329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9" tIns="45715" rIns="91429" bIns="45715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25689" name="Text Box 47"/>
          <p:cNvSpPr txBox="1">
            <a:spLocks noChangeArrowheads="1"/>
          </p:cNvSpPr>
          <p:nvPr/>
        </p:nvSpPr>
        <p:spPr bwMode="auto">
          <a:xfrm>
            <a:off x="3849688" y="3527425"/>
            <a:ext cx="1506537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25690" name="Group 32"/>
          <p:cNvGrpSpPr>
            <a:grpSpLocks/>
          </p:cNvGrpSpPr>
          <p:nvPr/>
        </p:nvGrpSpPr>
        <p:grpSpPr bwMode="auto">
          <a:xfrm>
            <a:off x="3406775" y="4003675"/>
            <a:ext cx="403225" cy="11906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</p:grpSp>
      <p:sp>
        <p:nvSpPr>
          <p:cNvPr id="25691" name="Text Box 47"/>
          <p:cNvSpPr txBox="1">
            <a:spLocks noChangeArrowheads="1"/>
          </p:cNvSpPr>
          <p:nvPr/>
        </p:nvSpPr>
        <p:spPr bwMode="auto">
          <a:xfrm>
            <a:off x="3849688" y="3908425"/>
            <a:ext cx="1506537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25692" name="Группа 143"/>
          <p:cNvGrpSpPr>
            <a:grpSpLocks/>
          </p:cNvGrpSpPr>
          <p:nvPr/>
        </p:nvGrpSpPr>
        <p:grpSpPr bwMode="auto">
          <a:xfrm>
            <a:off x="3484563" y="2460625"/>
            <a:ext cx="215900" cy="215900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5693" name="Text Box 47"/>
          <p:cNvSpPr txBox="1">
            <a:spLocks noChangeArrowheads="1"/>
          </p:cNvSpPr>
          <p:nvPr/>
        </p:nvSpPr>
        <p:spPr bwMode="auto">
          <a:xfrm>
            <a:off x="3808413" y="2438400"/>
            <a:ext cx="1576387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25694" name="Group 32"/>
          <p:cNvGrpSpPr>
            <a:grpSpLocks/>
          </p:cNvGrpSpPr>
          <p:nvPr/>
        </p:nvGrpSpPr>
        <p:grpSpPr bwMode="auto">
          <a:xfrm>
            <a:off x="3394075" y="1905000"/>
            <a:ext cx="403225" cy="11906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</p:grpSp>
      <p:sp>
        <p:nvSpPr>
          <p:cNvPr id="25695" name="Text Box 47"/>
          <p:cNvSpPr txBox="1">
            <a:spLocks noChangeArrowheads="1"/>
          </p:cNvSpPr>
          <p:nvPr/>
        </p:nvSpPr>
        <p:spPr bwMode="auto">
          <a:xfrm>
            <a:off x="3784600" y="1828800"/>
            <a:ext cx="1506538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7236113" y="1156475"/>
            <a:ext cx="919260" cy="2608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05935" tIns="52966" rIns="105935" bIns="52966">
            <a:spAutoFit/>
          </a:bodyPr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latin typeface="Times New Roman" pitchFamily="18" charset="0"/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8931376" y="1164076"/>
            <a:ext cx="513701" cy="2608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05935" tIns="52966" rIns="105935" bIns="52966">
            <a:spAutoFit/>
          </a:bodyPr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latin typeface="Times New Roman" pitchFamily="18" charset="0"/>
                <a:cs typeface="Times New Roman" pitchFamily="18" charset="0"/>
              </a:rPr>
              <a:t>ЛЭП:</a:t>
            </a:r>
          </a:p>
        </p:txBody>
      </p:sp>
      <p:grpSp>
        <p:nvGrpSpPr>
          <p:cNvPr id="25702" name="Group 62"/>
          <p:cNvGrpSpPr>
            <a:grpSpLocks/>
          </p:cNvGrpSpPr>
          <p:nvPr/>
        </p:nvGrpSpPr>
        <p:grpSpPr bwMode="auto">
          <a:xfrm>
            <a:off x="7135813" y="2538413"/>
            <a:ext cx="239712" cy="134937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836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98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98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836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+mn-lt"/>
              </a:endParaRPr>
            </a:p>
          </p:txBody>
        </p:sp>
      </p:grpSp>
      <p:grpSp>
        <p:nvGrpSpPr>
          <p:cNvPr id="626" name="Group 62"/>
          <p:cNvGrpSpPr>
            <a:grpSpLocks/>
          </p:cNvGrpSpPr>
          <p:nvPr/>
        </p:nvGrpSpPr>
        <p:grpSpPr bwMode="auto">
          <a:xfrm>
            <a:off x="7135669" y="2753435"/>
            <a:ext cx="240044" cy="133508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05571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571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571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571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05571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7297106" y="2465728"/>
            <a:ext cx="951320" cy="2608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05935" tIns="52966" rIns="105935" bIns="52966">
            <a:spAutoFit/>
          </a:bodyPr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latin typeface="Times New Roman" pitchFamily="18" charset="0"/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7297106" y="2659551"/>
            <a:ext cx="887200" cy="2608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05935" tIns="52966" rIns="105935" bIns="52966">
            <a:spAutoFit/>
          </a:bodyPr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latin typeface="Times New Roman" pitchFamily="18" charset="0"/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1" cstate="print"/>
          <a:srcRect l="64998" t="52608" r="9067" b="14249"/>
          <a:stretch>
            <a:fillRect/>
          </a:stretch>
        </p:blipFill>
        <p:spPr bwMode="auto">
          <a:xfrm>
            <a:off x="7225349" y="1373101"/>
            <a:ext cx="2332109" cy="11135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8317852" y="1408113"/>
            <a:ext cx="645815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8325027" y="1646238"/>
            <a:ext cx="645815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8325027" y="1858963"/>
            <a:ext cx="645815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8323234" y="2030413"/>
            <a:ext cx="645815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8317852" y="2206625"/>
            <a:ext cx="645815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8183308" y="2612046"/>
            <a:ext cx="757366" cy="3070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05939" tIns="52970" rIns="105939" bIns="52970"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8739426" y="2429625"/>
            <a:ext cx="1077966" cy="4147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05939" tIns="52970" rIns="105939" bIns="52970"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latin typeface="Times New Roman" pitchFamily="18" charset="0"/>
                <a:cs typeface="Times New Roman" pitchFamily="18" charset="0"/>
              </a:rPr>
              <a:t>- потребляемая </a:t>
            </a:r>
          </a:p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latin typeface="Times New Roman" pitchFamily="18" charset="0"/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8201247" y="2501833"/>
            <a:ext cx="600394" cy="138499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41706" tIns="0" rIns="41706" bIns="0" anchor="ctr">
            <a:spAutoFit/>
          </a:bodyPr>
          <a:lstStyle/>
          <a:p>
            <a:pPr algn="ctr" defTabSz="105571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25725" name="Group 72"/>
          <p:cNvGrpSpPr>
            <a:grpSpLocks/>
          </p:cNvGrpSpPr>
          <p:nvPr/>
        </p:nvGrpSpPr>
        <p:grpSpPr bwMode="auto">
          <a:xfrm rot="-5400000">
            <a:off x="7200901" y="3381375"/>
            <a:ext cx="150812" cy="300037"/>
            <a:chOff x="4558" y="3793"/>
            <a:chExt cx="136" cy="136"/>
          </a:xfrm>
        </p:grpSpPr>
        <p:sp>
          <p:nvSpPr>
            <p:cNvPr id="25827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5828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25829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0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31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5726" name="Text Box 78"/>
          <p:cNvSpPr txBox="1">
            <a:spLocks noChangeArrowheads="1"/>
          </p:cNvSpPr>
          <p:nvPr/>
        </p:nvSpPr>
        <p:spPr bwMode="auto">
          <a:xfrm>
            <a:off x="7634288" y="3446463"/>
            <a:ext cx="1187450" cy="1381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0700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ГТС</a:t>
            </a:r>
          </a:p>
        </p:txBody>
      </p:sp>
      <p:sp>
        <p:nvSpPr>
          <p:cNvPr id="25727" name="Text Box 78"/>
          <p:cNvSpPr txBox="1">
            <a:spLocks noChangeArrowheads="1"/>
          </p:cNvSpPr>
          <p:nvPr/>
        </p:nvSpPr>
        <p:spPr bwMode="auto">
          <a:xfrm>
            <a:off x="7621588" y="3111500"/>
            <a:ext cx="2851150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90700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25728" name="Группа 678"/>
          <p:cNvGrpSpPr>
            <a:grpSpLocks/>
          </p:cNvGrpSpPr>
          <p:nvPr/>
        </p:nvGrpSpPr>
        <p:grpSpPr bwMode="auto">
          <a:xfrm>
            <a:off x="7092950" y="2986088"/>
            <a:ext cx="390525" cy="385762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488" y="5647918"/>
              <a:ext cx="177800" cy="173390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75629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b="1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3602"/>
              <a:ext cx="390525" cy="214748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cs typeface="Arial" pitchFamily="34" charset="0"/>
                </a:rPr>
                <a:t>12</a:t>
              </a:r>
            </a:p>
          </p:txBody>
        </p:sp>
        <p:grpSp>
          <p:nvGrpSpPr>
            <p:cNvPr id="25821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25822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279525"/>
                <a:endParaRPr lang="ru-RU" sz="900">
                  <a:latin typeface="Calibri" pitchFamily="34" charset="0"/>
                </a:endParaRPr>
              </a:p>
            </p:txBody>
          </p:sp>
          <p:sp>
            <p:nvSpPr>
              <p:cNvPr id="25823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279525"/>
                <a:endParaRPr lang="ru-RU" sz="900">
                  <a:latin typeface="Calibri" pitchFamily="34" charset="0"/>
                </a:endParaRPr>
              </a:p>
            </p:txBody>
          </p:sp>
          <p:grpSp>
            <p:nvGrpSpPr>
              <p:cNvPr id="25824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25825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826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5729" name="Group 66"/>
          <p:cNvGrpSpPr>
            <a:grpSpLocks/>
          </p:cNvGrpSpPr>
          <p:nvPr/>
        </p:nvGrpSpPr>
        <p:grpSpPr bwMode="auto">
          <a:xfrm>
            <a:off x="7134225" y="4079875"/>
            <a:ext cx="257175" cy="314325"/>
            <a:chOff x="783" y="2063"/>
            <a:chExt cx="479" cy="307"/>
          </a:xfrm>
        </p:grpSpPr>
        <p:sp>
          <p:nvSpPr>
            <p:cNvPr id="25794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5795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25812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25817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2169 w 21600"/>
                    <a:gd name="T3" fmla="*/ 16711 h 21600"/>
                    <a:gd name="T4" fmla="*/ 0 w 21600"/>
                    <a:gd name="T5" fmla="*/ 16711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100">
                    <a:latin typeface="Times New Roman" pitchFamily="18" charset="0"/>
                  </a:endParaRPr>
                </a:p>
              </p:txBody>
            </p:sp>
            <p:sp>
              <p:nvSpPr>
                <p:cNvPr id="25818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2169 w 21600"/>
                    <a:gd name="T3" fmla="*/ 16711 h 21600"/>
                    <a:gd name="T4" fmla="*/ 0 w 21600"/>
                    <a:gd name="T5" fmla="*/ 16711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100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25813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4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5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16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5796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25805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25810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2172 w 21600"/>
                    <a:gd name="T3" fmla="*/ 16708 h 21600"/>
                    <a:gd name="T4" fmla="*/ 0 w 21600"/>
                    <a:gd name="T5" fmla="*/ 1670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100">
                    <a:latin typeface="Times New Roman" pitchFamily="18" charset="0"/>
                  </a:endParaRPr>
                </a:p>
              </p:txBody>
            </p:sp>
            <p:sp>
              <p:nvSpPr>
                <p:cNvPr id="25811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2172 w 21600"/>
                    <a:gd name="T3" fmla="*/ 16695 h 21600"/>
                    <a:gd name="T4" fmla="*/ 0 w 21600"/>
                    <a:gd name="T5" fmla="*/ 16695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100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25806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7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8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09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5797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798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sp>
          <p:nvSpPr>
            <p:cNvPr id="25799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sp>
          <p:nvSpPr>
            <p:cNvPr id="25800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sp>
          <p:nvSpPr>
            <p:cNvPr id="25801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802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25803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sp>
          <p:nvSpPr>
            <p:cNvPr id="25804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730" name="Text Box 92"/>
          <p:cNvSpPr txBox="1">
            <a:spLocks noChangeArrowheads="1"/>
          </p:cNvSpPr>
          <p:nvPr/>
        </p:nvSpPr>
        <p:spPr bwMode="auto">
          <a:xfrm>
            <a:off x="7539038" y="3789363"/>
            <a:ext cx="2590800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25731" name="Text Box 93"/>
          <p:cNvSpPr txBox="1">
            <a:spLocks noChangeArrowheads="1"/>
          </p:cNvSpPr>
          <p:nvPr/>
        </p:nvSpPr>
        <p:spPr bwMode="auto">
          <a:xfrm>
            <a:off x="7539038" y="4057650"/>
            <a:ext cx="2608262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25732" name="Group 94"/>
          <p:cNvGrpSpPr>
            <a:grpSpLocks/>
          </p:cNvGrpSpPr>
          <p:nvPr/>
        </p:nvGrpSpPr>
        <p:grpSpPr bwMode="auto">
          <a:xfrm>
            <a:off x="7172325" y="3640138"/>
            <a:ext cx="193675" cy="373062"/>
            <a:chOff x="2394" y="6885"/>
            <a:chExt cx="457" cy="1027"/>
          </a:xfrm>
        </p:grpSpPr>
        <p:sp>
          <p:nvSpPr>
            <p:cNvPr id="2579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sp>
          <p:nvSpPr>
            <p:cNvPr id="2579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sp>
          <p:nvSpPr>
            <p:cNvPr id="2579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</p:grpSp>
      <p:grpSp>
        <p:nvGrpSpPr>
          <p:cNvPr id="25733" name="Group 98"/>
          <p:cNvGrpSpPr>
            <a:grpSpLocks/>
          </p:cNvGrpSpPr>
          <p:nvPr/>
        </p:nvGrpSpPr>
        <p:grpSpPr bwMode="auto">
          <a:xfrm>
            <a:off x="7119938" y="4597400"/>
            <a:ext cx="288925" cy="287338"/>
            <a:chOff x="258" y="12222"/>
            <a:chExt cx="457" cy="457"/>
          </a:xfrm>
        </p:grpSpPr>
        <p:sp>
          <p:nvSpPr>
            <p:cNvPr id="25784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100">
                <a:latin typeface="Times New Roman" pitchFamily="18" charset="0"/>
              </a:endParaRPr>
            </a:p>
          </p:txBody>
        </p:sp>
        <p:grpSp>
          <p:nvGrpSpPr>
            <p:cNvPr id="25785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5786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5789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100">
                    <a:latin typeface="Times New Roman" pitchFamily="18" charset="0"/>
                  </a:endParaRPr>
                </a:p>
              </p:txBody>
            </p:sp>
            <p:sp>
              <p:nvSpPr>
                <p:cNvPr id="25790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100">
                    <a:latin typeface="Times New Roman" pitchFamily="18" charset="0"/>
                  </a:endParaRPr>
                </a:p>
              </p:txBody>
            </p:sp>
          </p:grpSp>
          <p:sp>
            <p:nvSpPr>
              <p:cNvPr id="25787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8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5734" name="Text Box 106"/>
          <p:cNvSpPr txBox="1">
            <a:spLocks noChangeArrowheads="1"/>
          </p:cNvSpPr>
          <p:nvPr/>
        </p:nvSpPr>
        <p:spPr bwMode="auto">
          <a:xfrm>
            <a:off x="7524750" y="4470400"/>
            <a:ext cx="2813050" cy="368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7" tIns="45713" rIns="91427" bIns="4571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25735" name="Group 109"/>
          <p:cNvGrpSpPr>
            <a:grpSpLocks/>
          </p:cNvGrpSpPr>
          <p:nvPr/>
        </p:nvGrpSpPr>
        <p:grpSpPr bwMode="auto">
          <a:xfrm>
            <a:off x="7046913" y="5038725"/>
            <a:ext cx="431800" cy="358775"/>
            <a:chOff x="1728" y="3168"/>
            <a:chExt cx="7776" cy="2160"/>
          </a:xfrm>
        </p:grpSpPr>
        <p:grpSp>
          <p:nvGrpSpPr>
            <p:cNvPr id="25761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25763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64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65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66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67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68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69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70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71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72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73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74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5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6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7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8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9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0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1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82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  <p:sp>
            <p:nvSpPr>
              <p:cNvPr id="25783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100">
                  <a:latin typeface="Times New Roman" pitchFamily="18" charset="0"/>
                </a:endParaRPr>
              </a:p>
            </p:txBody>
          </p:sp>
        </p:grpSp>
        <p:sp>
          <p:nvSpPr>
            <p:cNvPr id="25762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5736" name="Text Box 133"/>
          <p:cNvSpPr txBox="1">
            <a:spLocks noChangeArrowheads="1"/>
          </p:cNvSpPr>
          <p:nvPr/>
        </p:nvSpPr>
        <p:spPr bwMode="auto">
          <a:xfrm>
            <a:off x="7524750" y="5113338"/>
            <a:ext cx="3059113" cy="230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25737" name="Text Box 15"/>
          <p:cNvSpPr txBox="1">
            <a:spLocks noChangeArrowheads="1"/>
          </p:cNvSpPr>
          <p:nvPr/>
        </p:nvSpPr>
        <p:spPr bwMode="auto">
          <a:xfrm>
            <a:off x="7569200" y="5765800"/>
            <a:ext cx="100171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26" tIns="37813" rIns="75626" bIns="37813">
            <a:spAutoFit/>
          </a:bodyPr>
          <a:lstStyle/>
          <a:p>
            <a:pPr defTabSz="754063">
              <a:spcBef>
                <a:spcPct val="50000"/>
              </a:spcBef>
            </a:pPr>
            <a:r>
              <a:rPr lang="ru-RU" sz="900">
                <a:latin typeface="Times New Roman" pitchFamily="18" charset="0"/>
              </a:rPr>
              <a:t>Граница лесхоза;</a:t>
            </a:r>
          </a:p>
        </p:txBody>
      </p:sp>
      <p:sp>
        <p:nvSpPr>
          <p:cNvPr id="25738" name="Line 271"/>
          <p:cNvSpPr>
            <a:spLocks noChangeShapeType="1"/>
          </p:cNvSpPr>
          <p:nvPr/>
        </p:nvSpPr>
        <p:spPr bwMode="auto">
          <a:xfrm>
            <a:off x="7119938" y="6110288"/>
            <a:ext cx="288925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</p:spPr>
        <p:txBody>
          <a:bodyPr lIns="54047" tIns="27024" rIns="54047" bIns="27024" anchor="ctr"/>
          <a:lstStyle/>
          <a:p>
            <a:endParaRPr lang="ru-RU"/>
          </a:p>
        </p:txBody>
      </p:sp>
      <p:sp>
        <p:nvSpPr>
          <p:cNvPr id="25739" name="Text Box 272"/>
          <p:cNvSpPr txBox="1">
            <a:spLocks noChangeArrowheads="1"/>
          </p:cNvSpPr>
          <p:nvPr/>
        </p:nvSpPr>
        <p:spPr bwMode="auto">
          <a:xfrm>
            <a:off x="7635875" y="5988050"/>
            <a:ext cx="29337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7119938" y="6373813"/>
            <a:ext cx="288925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75667" tIns="37834" rIns="75667" bIns="37834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25741" name="Text Box 274"/>
          <p:cNvSpPr txBox="1">
            <a:spLocks noChangeArrowheads="1"/>
          </p:cNvSpPr>
          <p:nvPr/>
        </p:nvSpPr>
        <p:spPr bwMode="auto">
          <a:xfrm>
            <a:off x="7640638" y="6313488"/>
            <a:ext cx="2584450" cy="139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25742" name="Полилиния 781"/>
          <p:cNvSpPr>
            <a:spLocks noChangeArrowheads="1"/>
          </p:cNvSpPr>
          <p:nvPr/>
        </p:nvSpPr>
        <p:spPr bwMode="auto">
          <a:xfrm>
            <a:off x="7110413" y="5835650"/>
            <a:ext cx="306387" cy="55563"/>
          </a:xfrm>
          <a:custGeom>
            <a:avLst/>
            <a:gdLst>
              <a:gd name="T0" fmla="*/ 0 w 173736"/>
              <a:gd name="T1" fmla="*/ 81062 h 46037"/>
              <a:gd name="T2" fmla="*/ 1488184 w 173736"/>
              <a:gd name="T3" fmla="*/ 81062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75666" tIns="37833" rIns="75666" bIns="37833" anchor="ctr"/>
          <a:lstStyle/>
          <a:p>
            <a:pPr algn="ctr"/>
            <a:endParaRPr lang="ru-RU" sz="80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25743" name="Group 131"/>
          <p:cNvGrpSpPr>
            <a:grpSpLocks/>
          </p:cNvGrpSpPr>
          <p:nvPr/>
        </p:nvGrpSpPr>
        <p:grpSpPr bwMode="auto">
          <a:xfrm>
            <a:off x="7110413" y="6572250"/>
            <a:ext cx="349250" cy="382588"/>
            <a:chOff x="6436" y="1709"/>
            <a:chExt cx="272" cy="334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3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755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b="1" dirty="0">
                <a:solidFill>
                  <a:srgbClr val="FFFFFF"/>
                </a:solidFill>
                <a:latin typeface="+mn-lt"/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75544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000" b="1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+mn-lt"/>
                </a:rPr>
                <a:t>1</a:t>
              </a:r>
            </a:p>
          </p:txBody>
        </p:sp>
        <p:pic>
          <p:nvPicPr>
            <p:cNvPr id="25760" name="Рисунок 612" descr="рослесхо_0.tmp"/>
            <p:cNvPicPr>
              <a:picLocks noChangeAspect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25744" name="Text Box 15"/>
          <p:cNvSpPr txBox="1">
            <a:spLocks noChangeArrowheads="1"/>
          </p:cNvSpPr>
          <p:nvPr/>
        </p:nvSpPr>
        <p:spPr bwMode="auto">
          <a:xfrm>
            <a:off x="7562850" y="6675438"/>
            <a:ext cx="1395413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6" tIns="37833" rIns="75666" bIns="3783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Лесхоз;</a:t>
            </a:r>
          </a:p>
        </p:txBody>
      </p:sp>
      <p:sp>
        <p:nvSpPr>
          <p:cNvPr id="25745" name="Text Box 274"/>
          <p:cNvSpPr txBox="1">
            <a:spLocks noChangeArrowheads="1"/>
          </p:cNvSpPr>
          <p:nvPr/>
        </p:nvSpPr>
        <p:spPr bwMode="auto">
          <a:xfrm>
            <a:off x="7577138" y="7050088"/>
            <a:ext cx="1039812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6" tIns="37833" rIns="75666" bIns="3783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25746" name="Oval 259"/>
          <p:cNvSpPr>
            <a:spLocks noChangeArrowheads="1"/>
          </p:cNvSpPr>
          <p:nvPr/>
        </p:nvSpPr>
        <p:spPr bwMode="auto">
          <a:xfrm>
            <a:off x="7170738" y="7016750"/>
            <a:ext cx="233362" cy="244475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</p:spPr>
        <p:txBody>
          <a:bodyPr wrap="none" lIns="75666" tIns="37833" rIns="75666" bIns="37833" anchor="ctr"/>
          <a:lstStyle/>
          <a:p>
            <a:pPr algn="ctr" defTabSz="1057275"/>
            <a:r>
              <a:rPr lang="ru-RU">
                <a:latin typeface="Calibri" pitchFamily="34" charset="0"/>
              </a:rPr>
              <a:t>2</a:t>
            </a:r>
          </a:p>
        </p:txBody>
      </p:sp>
      <p:sp>
        <p:nvSpPr>
          <p:cNvPr id="25747" name="Полилиния 789"/>
          <p:cNvSpPr>
            <a:spLocks noChangeArrowheads="1"/>
          </p:cNvSpPr>
          <p:nvPr/>
        </p:nvSpPr>
        <p:spPr bwMode="auto">
          <a:xfrm>
            <a:off x="7110413" y="5589588"/>
            <a:ext cx="306387" cy="57150"/>
          </a:xfrm>
          <a:custGeom>
            <a:avLst/>
            <a:gdLst>
              <a:gd name="T0" fmla="*/ 0 w 173736"/>
              <a:gd name="T1" fmla="*/ 85758 h 46037"/>
              <a:gd name="T2" fmla="*/ 1488184 w 173736"/>
              <a:gd name="T3" fmla="*/ 85758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75666" tIns="37833" rIns="75666" bIns="37833" anchor="ctr"/>
          <a:lstStyle/>
          <a:p>
            <a:pPr algn="ctr"/>
            <a:endParaRPr lang="ru-RU" sz="80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25748" name="Text Box 15"/>
          <p:cNvSpPr txBox="1">
            <a:spLocks noChangeArrowheads="1"/>
          </p:cNvSpPr>
          <p:nvPr/>
        </p:nvSpPr>
        <p:spPr bwMode="auto">
          <a:xfrm>
            <a:off x="7561263" y="5451475"/>
            <a:ext cx="1998662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26" tIns="37813" rIns="75626" bIns="37813">
            <a:spAutoFit/>
          </a:bodyPr>
          <a:lstStyle/>
          <a:p>
            <a:pPr defTabSz="754063"/>
            <a:r>
              <a:rPr lang="ru-RU" sz="900">
                <a:latin typeface="Times New Roman" pitchFamily="18" charset="0"/>
              </a:rPr>
              <a:t>Граница территории (ФО, субъекта, </a:t>
            </a:r>
          </a:p>
          <a:p>
            <a:pPr defTabSz="754063"/>
            <a:r>
              <a:rPr lang="ru-RU" sz="900">
                <a:latin typeface="Times New Roman" pitchFamily="18" charset="0"/>
              </a:rPr>
              <a:t>МР, ГО, насел. пункта);</a:t>
            </a:r>
          </a:p>
        </p:txBody>
      </p:sp>
      <p:sp>
        <p:nvSpPr>
          <p:cNvPr id="25749" name="Rectangle 50"/>
          <p:cNvSpPr>
            <a:spLocks noChangeArrowheads="1"/>
          </p:cNvSpPr>
          <p:nvPr/>
        </p:nvSpPr>
        <p:spPr bwMode="auto">
          <a:xfrm>
            <a:off x="7312025" y="7346950"/>
            <a:ext cx="2859088" cy="4714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16071" tIns="159510" rIns="316071" bIns="159510" anchor="ctr">
            <a:spAutoFit/>
          </a:bodyPr>
          <a:lstStyle/>
          <a:p>
            <a:pPr defTabSz="2157413"/>
            <a:r>
              <a:rPr lang="ru-RU" sz="900">
                <a:latin typeface="Times New Roman" pitchFamily="18" charset="0"/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25750" name="Picture 89" descr="пламя"/>
          <p:cNvPicPr>
            <a:picLocks noChangeAspect="1" noChangeArrowheads="1" noCrop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7205663" y="7313613"/>
            <a:ext cx="204787" cy="422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5751" name="Овал 167"/>
          <p:cNvSpPr>
            <a:spLocks noChangeArrowheads="1"/>
          </p:cNvSpPr>
          <p:nvPr/>
        </p:nvSpPr>
        <p:spPr bwMode="auto">
          <a:xfrm>
            <a:off x="7078663" y="7875588"/>
            <a:ext cx="406400" cy="179387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1372" tIns="45686" rIns="91372" bIns="45686"/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sp>
        <p:nvSpPr>
          <p:cNvPr id="25752" name="Text Box 117"/>
          <p:cNvSpPr txBox="1">
            <a:spLocks noChangeArrowheads="1"/>
          </p:cNvSpPr>
          <p:nvPr/>
        </p:nvSpPr>
        <p:spPr bwMode="auto">
          <a:xfrm>
            <a:off x="7488238" y="7850188"/>
            <a:ext cx="2744787" cy="2317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72" tIns="45686" rIns="91372" bIns="45686">
            <a:spAutoFit/>
          </a:bodyPr>
          <a:lstStyle/>
          <a:p>
            <a:pPr defTabSz="754063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25753" name="Text Box 50"/>
          <p:cNvSpPr txBox="1">
            <a:spLocks noChangeArrowheads="1"/>
          </p:cNvSpPr>
          <p:nvPr/>
        </p:nvSpPr>
        <p:spPr bwMode="auto">
          <a:xfrm>
            <a:off x="3897313" y="7843838"/>
            <a:ext cx="1557337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25754" name="Группа 796"/>
          <p:cNvGrpSpPr>
            <a:grpSpLocks/>
          </p:cNvGrpSpPr>
          <p:nvPr/>
        </p:nvGrpSpPr>
        <p:grpSpPr bwMode="auto">
          <a:xfrm>
            <a:off x="3321050" y="7856538"/>
            <a:ext cx="257175" cy="252412"/>
            <a:chOff x="1193267" y="4397868"/>
            <a:chExt cx="180325" cy="186832"/>
          </a:xfrm>
        </p:grpSpPr>
        <p:sp>
          <p:nvSpPr>
            <p:cNvPr id="25756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/>
              <a:endParaRPr lang="ru-RU" sz="1200">
                <a:latin typeface="Calibri" pitchFamily="34" charset="0"/>
              </a:endParaRPr>
            </a:p>
          </p:txBody>
        </p:sp>
        <p:sp>
          <p:nvSpPr>
            <p:cNvPr id="25757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ru-RU" sz="1600" b="1">
                  <a:latin typeface="Calibri" pitchFamily="34" charset="0"/>
                </a:rPr>
                <a:t>Т</a:t>
              </a:r>
            </a:p>
          </p:txBody>
        </p:sp>
      </p:grpSp>
      <p:sp>
        <p:nvSpPr>
          <p:cNvPr id="25755" name="Text Box 335"/>
          <p:cNvSpPr txBox="1">
            <a:spLocks noChangeArrowheads="1"/>
          </p:cNvSpPr>
          <p:nvPr/>
        </p:nvSpPr>
        <p:spPr bwMode="auto">
          <a:xfrm>
            <a:off x="9455150" y="-7938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2.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аварий на системах водоснабжения)</a:t>
            </a:r>
          </a:p>
        </p:txBody>
      </p:sp>
      <p:sp>
        <p:nvSpPr>
          <p:cNvPr id="19258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4.2.5.4.</a:t>
            </a:r>
          </a:p>
        </p:txBody>
      </p:sp>
      <p:pic>
        <p:nvPicPr>
          <p:cNvPr id="40243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" y="1079500"/>
            <a:ext cx="10310812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систем водоснабжения)</a:t>
            </a:r>
          </a:p>
        </p:txBody>
      </p:sp>
      <p:sp>
        <p:nvSpPr>
          <p:cNvPr id="208898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4.2.5.5.</a:t>
            </a:r>
          </a:p>
        </p:txBody>
      </p:sp>
      <p:graphicFrame>
        <p:nvGraphicFramePr>
          <p:cNvPr id="7" name="Group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81444676"/>
              </p:ext>
            </p:extLst>
          </p:nvPr>
        </p:nvGraphicFramePr>
        <p:xfrm>
          <a:off x="207963" y="1314450"/>
          <a:ext cx="9816761" cy="2094146"/>
        </p:xfrm>
        <a:graphic>
          <a:graphicData uri="http://schemas.openxmlformats.org/drawingml/2006/table">
            <a:tbl>
              <a:tblPr/>
              <a:tblGrid>
                <a:gridCol w="260840"/>
                <a:gridCol w="855413"/>
                <a:gridCol w="848207"/>
                <a:gridCol w="895330"/>
                <a:gridCol w="1272311"/>
                <a:gridCol w="1272311"/>
                <a:gridCol w="753962"/>
                <a:gridCol w="753962"/>
                <a:gridCol w="706840"/>
                <a:gridCol w="671244"/>
                <a:gridCol w="841224"/>
                <a:gridCol w="685117"/>
              </a:tblGrid>
              <a:tr h="826203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/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населенного пункта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Протяженность, км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Степень изношенности, %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Обслуживающая организация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(ФИО руководителя, тел)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Надзораная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организация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Кол-во скважин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Кол-во очистных сооружений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Кол-во домов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Кол-во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пром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. объектов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Кол-во соц.значимых объектов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Кол-во населения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37784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СТ. НОВОИВАНОВСКАЯ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МКУ «НОВОИВАНОВСКОЕ»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Ростехнадзор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600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1566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3015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СТ. ПЛОСКАЯ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МКУ «НОВОИВАНОВСКОЕ»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Ростехнадзор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-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300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0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792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94909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4.2.5.6.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95968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4.2.5.6.</a:t>
            </a:r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аварий на системах газоснабжения)</a:t>
            </a:r>
          </a:p>
        </p:txBody>
      </p:sp>
      <p:grpSp>
        <p:nvGrpSpPr>
          <p:cNvPr id="196611" name="Group 182"/>
          <p:cNvGrpSpPr>
            <a:grpSpLocks/>
          </p:cNvGrpSpPr>
          <p:nvPr/>
        </p:nvGrpSpPr>
        <p:grpSpPr bwMode="auto">
          <a:xfrm>
            <a:off x="7886700" y="-5332413"/>
            <a:ext cx="693738" cy="0"/>
            <a:chOff x="2601" y="5558"/>
            <a:chExt cx="437" cy="70"/>
          </a:xfrm>
        </p:grpSpPr>
        <p:sp>
          <p:nvSpPr>
            <p:cNvPr id="196919" name="Line 308"/>
            <p:cNvSpPr>
              <a:spLocks noChangeShapeType="1"/>
            </p:cNvSpPr>
            <p:nvPr/>
          </p:nvSpPr>
          <p:spPr bwMode="auto">
            <a:xfrm>
              <a:off x="2601" y="5573"/>
              <a:ext cx="43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79342" tIns="39671" rIns="79342" bIns="39671"/>
            <a:lstStyle/>
            <a:p>
              <a:endParaRPr lang="ru-RU"/>
            </a:p>
          </p:txBody>
        </p:sp>
        <p:sp>
          <p:nvSpPr>
            <p:cNvPr id="196920" name="Line 309"/>
            <p:cNvSpPr>
              <a:spLocks noChangeShapeType="1"/>
            </p:cNvSpPr>
            <p:nvPr/>
          </p:nvSpPr>
          <p:spPr bwMode="auto">
            <a:xfrm>
              <a:off x="2601" y="5618"/>
              <a:ext cx="437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79342" tIns="39671" rIns="79342" bIns="39671"/>
            <a:lstStyle/>
            <a:p>
              <a:endParaRPr lang="ru-RU"/>
            </a:p>
          </p:txBody>
        </p:sp>
        <p:sp>
          <p:nvSpPr>
            <p:cNvPr id="196921" name="Line 310"/>
            <p:cNvSpPr>
              <a:spLocks noChangeShapeType="1"/>
            </p:cNvSpPr>
            <p:nvPr/>
          </p:nvSpPr>
          <p:spPr bwMode="auto">
            <a:xfrm>
              <a:off x="2601" y="5597"/>
              <a:ext cx="437" cy="0"/>
            </a:xfrm>
            <a:prstGeom prst="line">
              <a:avLst/>
            </a:prstGeom>
            <a:noFill/>
            <a:ln w="12700">
              <a:solidFill>
                <a:srgbClr val="FFFF00"/>
              </a:solidFill>
              <a:round/>
              <a:headEnd/>
              <a:tailEnd/>
            </a:ln>
          </p:spPr>
          <p:txBody>
            <a:bodyPr lIns="79342" tIns="39671" rIns="79342" bIns="39671"/>
            <a:lstStyle/>
            <a:p>
              <a:endParaRPr lang="ru-RU"/>
            </a:p>
          </p:txBody>
        </p:sp>
        <p:sp>
          <p:nvSpPr>
            <p:cNvPr id="196922" name="Oval 312"/>
            <p:cNvSpPr>
              <a:spLocks noChangeArrowheads="1"/>
            </p:cNvSpPr>
            <p:nvPr/>
          </p:nvSpPr>
          <p:spPr bwMode="auto">
            <a:xfrm>
              <a:off x="2668" y="5558"/>
              <a:ext cx="74" cy="70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59364" tIns="29682" rIns="59364" bIns="29682" anchor="ctr"/>
            <a:lstStyle/>
            <a:p>
              <a:pPr defTabSz="957263"/>
              <a:endParaRPr lang="ru-RU" sz="1900">
                <a:latin typeface="Calibri" pitchFamily="34" charset="0"/>
              </a:endParaRPr>
            </a:p>
          </p:txBody>
        </p:sp>
        <p:sp>
          <p:nvSpPr>
            <p:cNvPr id="196923" name="Oval 313"/>
            <p:cNvSpPr>
              <a:spLocks noChangeArrowheads="1"/>
            </p:cNvSpPr>
            <p:nvPr/>
          </p:nvSpPr>
          <p:spPr bwMode="auto">
            <a:xfrm>
              <a:off x="2887" y="5558"/>
              <a:ext cx="74" cy="70"/>
            </a:xfrm>
            <a:prstGeom prst="ellipse">
              <a:avLst/>
            </a:prstGeom>
            <a:solidFill>
              <a:srgbClr val="FFFF00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59364" tIns="29682" rIns="59364" bIns="29682" anchor="ctr"/>
            <a:lstStyle/>
            <a:p>
              <a:pPr defTabSz="957263"/>
              <a:endParaRPr lang="ru-RU" sz="1900">
                <a:latin typeface="Calibri" pitchFamily="34" charset="0"/>
              </a:endParaRPr>
            </a:p>
          </p:txBody>
        </p:sp>
      </p:grpSp>
      <p:grpSp>
        <p:nvGrpSpPr>
          <p:cNvPr id="196612" name="Group 314"/>
          <p:cNvGrpSpPr>
            <a:grpSpLocks/>
          </p:cNvGrpSpPr>
          <p:nvPr/>
        </p:nvGrpSpPr>
        <p:grpSpPr bwMode="auto">
          <a:xfrm>
            <a:off x="7886700" y="-5684838"/>
            <a:ext cx="647700" cy="0"/>
            <a:chOff x="4275" y="9299"/>
            <a:chExt cx="635" cy="95"/>
          </a:xfrm>
        </p:grpSpPr>
        <p:sp>
          <p:nvSpPr>
            <p:cNvPr id="196917" name="Line 315"/>
            <p:cNvSpPr>
              <a:spLocks noChangeShapeType="1"/>
            </p:cNvSpPr>
            <p:nvPr/>
          </p:nvSpPr>
          <p:spPr bwMode="auto">
            <a:xfrm>
              <a:off x="4275" y="9299"/>
              <a:ext cx="63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6918" name="Line 316"/>
            <p:cNvSpPr>
              <a:spLocks noChangeShapeType="1"/>
            </p:cNvSpPr>
            <p:nvPr/>
          </p:nvSpPr>
          <p:spPr bwMode="auto">
            <a:xfrm>
              <a:off x="4275" y="9394"/>
              <a:ext cx="635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9672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4.2.5.7.</a:t>
            </a:r>
          </a:p>
        </p:txBody>
      </p:sp>
      <p:pic>
        <p:nvPicPr>
          <p:cNvPr id="40345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1058" y="1079499"/>
            <a:ext cx="10321871" cy="729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345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1058" y="3189288"/>
            <a:ext cx="10344096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систем газоснабжения)</a:t>
            </a:r>
          </a:p>
        </p:txBody>
      </p:sp>
      <p:sp>
        <p:nvSpPr>
          <p:cNvPr id="19763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4.2.5.8.</a:t>
            </a:r>
          </a:p>
        </p:txBody>
      </p:sp>
      <p:graphicFrame>
        <p:nvGraphicFramePr>
          <p:cNvPr id="7" name="Group 567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180012469"/>
              </p:ext>
            </p:extLst>
          </p:nvPr>
        </p:nvGraphicFramePr>
        <p:xfrm>
          <a:off x="185738" y="1300163"/>
          <a:ext cx="9910002" cy="6304778"/>
        </p:xfrm>
        <a:graphic>
          <a:graphicData uri="http://schemas.openxmlformats.org/drawingml/2006/table">
            <a:tbl>
              <a:tblPr/>
              <a:tblGrid>
                <a:gridCol w="388376"/>
                <a:gridCol w="943285"/>
                <a:gridCol w="832310"/>
                <a:gridCol w="998772"/>
                <a:gridCol w="1109747"/>
                <a:gridCol w="943285"/>
                <a:gridCol w="1054259"/>
                <a:gridCol w="887797"/>
                <a:gridCol w="1054259"/>
                <a:gridCol w="832310"/>
                <a:gridCol w="865602"/>
              </a:tblGrid>
              <a:tr h="773232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05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5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endParaRPr kumimoji="0" lang="ru-RU" sz="105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населенного пункта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компрессорных станций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газовых хранилищ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Протяженность газовых сетей, км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 (ФИО, телефон)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Изношенность, %</a:t>
                      </a: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жилых домов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соц. значимых объектов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</a:t>
                      </a:r>
                      <a:r>
                        <a:rPr kumimoji="0" lang="ru-RU" sz="105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пром</a:t>
                      </a: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объектов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населения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54249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9479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35313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 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99005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4.2.5.9.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0006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4.2.5.9.</a:t>
            </a:r>
          </a:p>
        </p:txBody>
      </p:sp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70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82888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ГИДРОДИНАМИЧЕСКИХ АВАРИЙ </a:t>
            </a:r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(Места расположения гидротехнических сооружений,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их основные характеристики)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1784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4.2.6.1.</a:t>
            </a:r>
          </a:p>
        </p:txBody>
      </p:sp>
      <p:pic>
        <p:nvPicPr>
          <p:cNvPr id="40448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797829"/>
            <a:ext cx="10310813" cy="741113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4483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4824561"/>
            <a:ext cx="10333039" cy="158417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Полилиния 110"/>
          <p:cNvSpPr/>
          <p:nvPr/>
        </p:nvSpPr>
        <p:spPr>
          <a:xfrm>
            <a:off x="3094817" y="4390233"/>
            <a:ext cx="405646" cy="238900"/>
          </a:xfrm>
          <a:custGeom>
            <a:avLst/>
            <a:gdLst>
              <a:gd name="connsiteX0" fmla="*/ 0 w 1866900"/>
              <a:gd name="connsiteY0" fmla="*/ 600075 h 600075"/>
              <a:gd name="connsiteX1" fmla="*/ 0 w 1866900"/>
              <a:gd name="connsiteY1" fmla="*/ 266700 h 600075"/>
              <a:gd name="connsiteX2" fmla="*/ 638175 w 1866900"/>
              <a:gd name="connsiteY2" fmla="*/ 266700 h 600075"/>
              <a:gd name="connsiteX3" fmla="*/ 638175 w 1866900"/>
              <a:gd name="connsiteY3" fmla="*/ 0 h 600075"/>
              <a:gd name="connsiteX4" fmla="*/ 1866900 w 1866900"/>
              <a:gd name="connsiteY4" fmla="*/ 0 h 600075"/>
              <a:gd name="connsiteX5" fmla="*/ 1866900 w 1866900"/>
              <a:gd name="connsiteY5" fmla="*/ 600075 h 600075"/>
              <a:gd name="connsiteX6" fmla="*/ 0 w 1866900"/>
              <a:gd name="connsiteY6" fmla="*/ 600075 h 600075"/>
              <a:gd name="connsiteX0" fmla="*/ 0 w 1866900"/>
              <a:gd name="connsiteY0" fmla="*/ 600075 h 600075"/>
              <a:gd name="connsiteX1" fmla="*/ 319531 w 1866900"/>
              <a:gd name="connsiteY1" fmla="*/ 266700 h 600075"/>
              <a:gd name="connsiteX2" fmla="*/ 638175 w 1866900"/>
              <a:gd name="connsiteY2" fmla="*/ 266700 h 600075"/>
              <a:gd name="connsiteX3" fmla="*/ 638175 w 1866900"/>
              <a:gd name="connsiteY3" fmla="*/ 0 h 600075"/>
              <a:gd name="connsiteX4" fmla="*/ 1866900 w 1866900"/>
              <a:gd name="connsiteY4" fmla="*/ 0 h 600075"/>
              <a:gd name="connsiteX5" fmla="*/ 1866900 w 1866900"/>
              <a:gd name="connsiteY5" fmla="*/ 600075 h 600075"/>
              <a:gd name="connsiteX6" fmla="*/ 0 w 1866900"/>
              <a:gd name="connsiteY6" fmla="*/ 600075 h 600075"/>
              <a:gd name="connsiteX0" fmla="*/ 0 w 1547369"/>
              <a:gd name="connsiteY0" fmla="*/ 600075 h 600075"/>
              <a:gd name="connsiteX1" fmla="*/ 0 w 1547369"/>
              <a:gd name="connsiteY1" fmla="*/ 266700 h 600075"/>
              <a:gd name="connsiteX2" fmla="*/ 318644 w 1547369"/>
              <a:gd name="connsiteY2" fmla="*/ 266700 h 600075"/>
              <a:gd name="connsiteX3" fmla="*/ 318644 w 1547369"/>
              <a:gd name="connsiteY3" fmla="*/ 0 h 600075"/>
              <a:gd name="connsiteX4" fmla="*/ 1547369 w 1547369"/>
              <a:gd name="connsiteY4" fmla="*/ 0 h 600075"/>
              <a:gd name="connsiteX5" fmla="*/ 1547369 w 1547369"/>
              <a:gd name="connsiteY5" fmla="*/ 600075 h 600075"/>
              <a:gd name="connsiteX6" fmla="*/ 0 w 1547369"/>
              <a:gd name="connsiteY6" fmla="*/ 600075 h 600075"/>
              <a:gd name="connsiteX0" fmla="*/ 163977 w 1711346"/>
              <a:gd name="connsiteY0" fmla="*/ 600075 h 600075"/>
              <a:gd name="connsiteX1" fmla="*/ 0 w 1711346"/>
              <a:gd name="connsiteY1" fmla="*/ 266700 h 600075"/>
              <a:gd name="connsiteX2" fmla="*/ 482621 w 1711346"/>
              <a:gd name="connsiteY2" fmla="*/ 266700 h 600075"/>
              <a:gd name="connsiteX3" fmla="*/ 482621 w 1711346"/>
              <a:gd name="connsiteY3" fmla="*/ 0 h 600075"/>
              <a:gd name="connsiteX4" fmla="*/ 1711346 w 1711346"/>
              <a:gd name="connsiteY4" fmla="*/ 0 h 600075"/>
              <a:gd name="connsiteX5" fmla="*/ 1711346 w 1711346"/>
              <a:gd name="connsiteY5" fmla="*/ 600075 h 600075"/>
              <a:gd name="connsiteX6" fmla="*/ 163977 w 1711346"/>
              <a:gd name="connsiteY6" fmla="*/ 600075 h 600075"/>
              <a:gd name="connsiteX0" fmla="*/ 0 w 1711346"/>
              <a:gd name="connsiteY0" fmla="*/ 600075 h 600075"/>
              <a:gd name="connsiteX1" fmla="*/ 0 w 1711346"/>
              <a:gd name="connsiteY1" fmla="*/ 266700 h 600075"/>
              <a:gd name="connsiteX2" fmla="*/ 482621 w 1711346"/>
              <a:gd name="connsiteY2" fmla="*/ 266700 h 600075"/>
              <a:gd name="connsiteX3" fmla="*/ 482621 w 1711346"/>
              <a:gd name="connsiteY3" fmla="*/ 0 h 600075"/>
              <a:gd name="connsiteX4" fmla="*/ 1711346 w 1711346"/>
              <a:gd name="connsiteY4" fmla="*/ 0 h 600075"/>
              <a:gd name="connsiteX5" fmla="*/ 1711346 w 1711346"/>
              <a:gd name="connsiteY5" fmla="*/ 600075 h 600075"/>
              <a:gd name="connsiteX6" fmla="*/ 0 w 1711346"/>
              <a:gd name="connsiteY6" fmla="*/ 600075 h 600075"/>
              <a:gd name="connsiteX0" fmla="*/ 0 w 1711346"/>
              <a:gd name="connsiteY0" fmla="*/ 600075 h 600075"/>
              <a:gd name="connsiteX1" fmla="*/ 0 w 1711346"/>
              <a:gd name="connsiteY1" fmla="*/ 266700 h 600075"/>
              <a:gd name="connsiteX2" fmla="*/ 482621 w 1711346"/>
              <a:gd name="connsiteY2" fmla="*/ 266700 h 600075"/>
              <a:gd name="connsiteX3" fmla="*/ 482621 w 1711346"/>
              <a:gd name="connsiteY3" fmla="*/ 0 h 600075"/>
              <a:gd name="connsiteX4" fmla="*/ 1305615 w 1711346"/>
              <a:gd name="connsiteY4" fmla="*/ 0 h 600075"/>
              <a:gd name="connsiteX5" fmla="*/ 1711346 w 1711346"/>
              <a:gd name="connsiteY5" fmla="*/ 600075 h 600075"/>
              <a:gd name="connsiteX6" fmla="*/ 0 w 1711346"/>
              <a:gd name="connsiteY6" fmla="*/ 600075 h 600075"/>
              <a:gd name="connsiteX0" fmla="*/ 0 w 1305615"/>
              <a:gd name="connsiteY0" fmla="*/ 600075 h 600075"/>
              <a:gd name="connsiteX1" fmla="*/ 0 w 1305615"/>
              <a:gd name="connsiteY1" fmla="*/ 266700 h 600075"/>
              <a:gd name="connsiteX2" fmla="*/ 482621 w 1305615"/>
              <a:gd name="connsiteY2" fmla="*/ 266700 h 600075"/>
              <a:gd name="connsiteX3" fmla="*/ 482621 w 1305615"/>
              <a:gd name="connsiteY3" fmla="*/ 0 h 600075"/>
              <a:gd name="connsiteX4" fmla="*/ 1305615 w 1305615"/>
              <a:gd name="connsiteY4" fmla="*/ 0 h 600075"/>
              <a:gd name="connsiteX5" fmla="*/ 1305615 w 1305615"/>
              <a:gd name="connsiteY5" fmla="*/ 600075 h 600075"/>
              <a:gd name="connsiteX6" fmla="*/ 0 w 1305615"/>
              <a:gd name="connsiteY6" fmla="*/ 600075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5615" h="600075">
                <a:moveTo>
                  <a:pt x="0" y="600075"/>
                </a:moveTo>
                <a:lnTo>
                  <a:pt x="0" y="266700"/>
                </a:lnTo>
                <a:lnTo>
                  <a:pt x="482621" y="266700"/>
                </a:lnTo>
                <a:lnTo>
                  <a:pt x="482621" y="0"/>
                </a:lnTo>
                <a:lnTo>
                  <a:pt x="1305615" y="0"/>
                </a:lnTo>
                <a:lnTo>
                  <a:pt x="1305615" y="600075"/>
                </a:lnTo>
                <a:lnTo>
                  <a:pt x="0" y="600075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" name="Text Box 5"/>
          <p:cNvSpPr txBox="1"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95237" name="Text Box 13"/>
          <p:cNvSpPr txBox="1">
            <a:spLocks noChangeArrowheads="1"/>
          </p:cNvSpPr>
          <p:nvPr/>
        </p:nvSpPr>
        <p:spPr bwMode="auto">
          <a:xfrm>
            <a:off x="514350" y="1196975"/>
            <a:ext cx="2663825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 dirty="0">
                <a:latin typeface="Times New Roman" pitchFamily="18" charset="0"/>
                <a:cs typeface="Times New Roman" pitchFamily="18" charset="0"/>
              </a:rPr>
              <a:t>Населенный пункт в зоне землетрясения</a:t>
            </a:r>
          </a:p>
        </p:txBody>
      </p:sp>
      <p:sp>
        <p:nvSpPr>
          <p:cNvPr id="95238" name="Text Box 14"/>
          <p:cNvSpPr txBox="1">
            <a:spLocks noChangeArrowheads="1"/>
          </p:cNvSpPr>
          <p:nvPr/>
        </p:nvSpPr>
        <p:spPr bwMode="auto">
          <a:xfrm>
            <a:off x="165100" y="1262063"/>
            <a:ext cx="314325" cy="174625"/>
          </a:xfrm>
          <a:prstGeom prst="rect">
            <a:avLst/>
          </a:prstGeom>
          <a:gradFill rotWithShape="1">
            <a:gsLst>
              <a:gs pos="0">
                <a:srgbClr val="FF0000">
                  <a:alpha val="92998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27314" tIns="63657" rIns="127314" bIns="63657"/>
          <a:lstStyle/>
          <a:p>
            <a:pPr algn="ctr" defTabSz="1276350">
              <a:spcBef>
                <a:spcPct val="50000"/>
              </a:spcBef>
            </a:pPr>
            <a:endParaRPr lang="ru-RU" sz="12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5239" name="Line 52"/>
          <p:cNvSpPr>
            <a:spLocks noChangeShapeType="1"/>
          </p:cNvSpPr>
          <p:nvPr/>
        </p:nvSpPr>
        <p:spPr bwMode="auto">
          <a:xfrm>
            <a:off x="149225" y="1609725"/>
            <a:ext cx="360363" cy="0"/>
          </a:xfrm>
          <a:prstGeom prst="line">
            <a:avLst/>
          </a:prstGeom>
          <a:noFill/>
          <a:ln w="57150">
            <a:solidFill>
              <a:srgbClr val="0000FF"/>
            </a:solidFill>
            <a:round/>
            <a:headEnd/>
            <a:tailEnd type="stealth" w="med" len="lg"/>
          </a:ln>
        </p:spPr>
        <p:txBody>
          <a:bodyPr lIns="75676" tIns="37838" rIns="75676" bIns="37838"/>
          <a:lstStyle/>
          <a:p>
            <a:endParaRPr lang="ru-RU"/>
          </a:p>
        </p:txBody>
      </p:sp>
      <p:sp>
        <p:nvSpPr>
          <p:cNvPr id="95240" name="Text Box 13"/>
          <p:cNvSpPr txBox="1">
            <a:spLocks noChangeArrowheads="1"/>
          </p:cNvSpPr>
          <p:nvPr/>
        </p:nvSpPr>
        <p:spPr bwMode="auto">
          <a:xfrm>
            <a:off x="517525" y="1465263"/>
            <a:ext cx="1987550" cy="28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Направление маршрут эвакуации</a:t>
            </a:r>
          </a:p>
        </p:txBody>
      </p:sp>
      <p:sp>
        <p:nvSpPr>
          <p:cNvPr id="95241" name="Text Box 13"/>
          <p:cNvSpPr txBox="1">
            <a:spLocks noChangeArrowheads="1"/>
          </p:cNvSpPr>
          <p:nvPr/>
        </p:nvSpPr>
        <p:spPr bwMode="auto">
          <a:xfrm>
            <a:off x="515938" y="1697038"/>
            <a:ext cx="1323975" cy="288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 dirty="0">
                <a:latin typeface="Times New Roman" pitchFamily="18" charset="0"/>
                <a:cs typeface="Times New Roman" pitchFamily="18" charset="0"/>
              </a:rPr>
              <a:t>Место отселения</a:t>
            </a:r>
          </a:p>
        </p:txBody>
      </p:sp>
      <p:sp>
        <p:nvSpPr>
          <p:cNvPr id="95242" name="Text Box 14"/>
          <p:cNvSpPr txBox="1">
            <a:spLocks noChangeArrowheads="1"/>
          </p:cNvSpPr>
          <p:nvPr/>
        </p:nvSpPr>
        <p:spPr bwMode="auto">
          <a:xfrm>
            <a:off x="161925" y="1763713"/>
            <a:ext cx="317500" cy="179387"/>
          </a:xfrm>
          <a:prstGeom prst="rect">
            <a:avLst/>
          </a:prstGeom>
          <a:solidFill>
            <a:srgbClr val="FFFF99">
              <a:alpha val="92940"/>
            </a:srgbClr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27314" tIns="63657" rIns="127314" bIns="63657"/>
          <a:lstStyle/>
          <a:p>
            <a:pPr algn="ctr" defTabSz="1276350">
              <a:spcBef>
                <a:spcPct val="50000"/>
              </a:spcBef>
            </a:pPr>
            <a:endParaRPr lang="ru-RU" sz="12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5243" name="Text Box 239"/>
          <p:cNvSpPr txBox="1">
            <a:spLocks noChangeArrowheads="1"/>
          </p:cNvSpPr>
          <p:nvPr/>
        </p:nvSpPr>
        <p:spPr bwMode="auto">
          <a:xfrm>
            <a:off x="165100" y="2103438"/>
            <a:ext cx="2301875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4931" tIns="32467" rIns="64931" bIns="32467">
            <a:spAutoFit/>
          </a:bodyPr>
          <a:lstStyle/>
          <a:p>
            <a:pPr algn="ctr" defTabSz="652463">
              <a:spcBef>
                <a:spcPct val="50000"/>
              </a:spcBef>
            </a:pPr>
            <a:r>
              <a:rPr lang="ru-RU" sz="1000" b="1">
                <a:latin typeface="Calibri" pitchFamily="34" charset="0"/>
              </a:rPr>
              <a:t>Районирование ОСР-97-С</a:t>
            </a:r>
            <a:br>
              <a:rPr lang="ru-RU" sz="1000" b="1">
                <a:latin typeface="Calibri" pitchFamily="34" charset="0"/>
              </a:rPr>
            </a:br>
            <a:r>
              <a:rPr lang="ru-RU" sz="700" b="1">
                <a:latin typeface="Calibri" pitchFamily="34" charset="0"/>
              </a:rPr>
              <a:t>(вероятность возможного превышения в течении 50 лет - 1 %)</a:t>
            </a:r>
          </a:p>
        </p:txBody>
      </p:sp>
      <p:sp>
        <p:nvSpPr>
          <p:cNvPr id="95244" name="Text Box 240"/>
          <p:cNvSpPr txBox="1">
            <a:spLocks noChangeArrowheads="1"/>
          </p:cNvSpPr>
          <p:nvPr/>
        </p:nvSpPr>
        <p:spPr bwMode="auto">
          <a:xfrm>
            <a:off x="608013" y="3108325"/>
            <a:ext cx="1125537" cy="119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983" tIns="21985" rIns="43983" bIns="21985">
            <a:spAutoFit/>
          </a:bodyPr>
          <a:lstStyle/>
          <a:p>
            <a:pPr algn="ctr" defTabSz="442913">
              <a:spcBef>
                <a:spcPct val="50000"/>
              </a:spcBef>
            </a:pPr>
            <a:endParaRPr lang="ru-RU" sz="500" b="1">
              <a:solidFill>
                <a:srgbClr val="FF3300"/>
              </a:solidFill>
              <a:latin typeface="Calibri" pitchFamily="34" charset="0"/>
            </a:endParaRPr>
          </a:p>
        </p:txBody>
      </p:sp>
      <p:sp>
        <p:nvSpPr>
          <p:cNvPr id="95245" name="Text Box 241"/>
          <p:cNvSpPr txBox="1">
            <a:spLocks noChangeArrowheads="1"/>
          </p:cNvSpPr>
          <p:nvPr/>
        </p:nvSpPr>
        <p:spPr bwMode="auto">
          <a:xfrm>
            <a:off x="592138" y="3167063"/>
            <a:ext cx="1123950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983" tIns="21985" rIns="43983" bIns="21985">
            <a:spAutoFit/>
          </a:bodyPr>
          <a:lstStyle/>
          <a:p>
            <a:pPr algn="ctr" defTabSz="442913" eaLnBrk="0" hangingPunct="0"/>
            <a:endParaRPr lang="ru-RU" sz="500" b="1">
              <a:solidFill>
                <a:srgbClr val="FF3300"/>
              </a:solidFill>
              <a:latin typeface="Calibri" pitchFamily="34" charset="0"/>
            </a:endParaRPr>
          </a:p>
        </p:txBody>
      </p:sp>
      <p:sp>
        <p:nvSpPr>
          <p:cNvPr id="95246" name="Text Box 242"/>
          <p:cNvSpPr txBox="1">
            <a:spLocks noChangeArrowheads="1"/>
          </p:cNvSpPr>
          <p:nvPr/>
        </p:nvSpPr>
        <p:spPr bwMode="auto">
          <a:xfrm>
            <a:off x="592138" y="3167063"/>
            <a:ext cx="1123950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983" tIns="21985" rIns="43983" bIns="21985">
            <a:spAutoFit/>
          </a:bodyPr>
          <a:lstStyle/>
          <a:p>
            <a:pPr algn="ctr" defTabSz="442913" eaLnBrk="0" hangingPunct="0"/>
            <a:endParaRPr lang="ru-RU" sz="500" b="1">
              <a:solidFill>
                <a:srgbClr val="FF3300"/>
              </a:solidFill>
              <a:latin typeface="Calibri" pitchFamily="34" charset="0"/>
            </a:endParaRPr>
          </a:p>
        </p:txBody>
      </p:sp>
      <p:sp>
        <p:nvSpPr>
          <p:cNvPr id="95247" name="Text Box 243"/>
          <p:cNvSpPr txBox="1">
            <a:spLocks noChangeArrowheads="1"/>
          </p:cNvSpPr>
          <p:nvPr/>
        </p:nvSpPr>
        <p:spPr bwMode="auto">
          <a:xfrm>
            <a:off x="592138" y="3167063"/>
            <a:ext cx="1123950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983" tIns="21985" rIns="43983" bIns="21985">
            <a:spAutoFit/>
          </a:bodyPr>
          <a:lstStyle/>
          <a:p>
            <a:pPr algn="ctr" defTabSz="442913" eaLnBrk="0" hangingPunct="0"/>
            <a:endParaRPr lang="ru-RU" sz="500" b="1">
              <a:solidFill>
                <a:srgbClr val="FF3300"/>
              </a:solidFill>
              <a:latin typeface="Calibri" pitchFamily="34" charset="0"/>
            </a:endParaRPr>
          </a:p>
        </p:txBody>
      </p:sp>
      <p:sp>
        <p:nvSpPr>
          <p:cNvPr id="95248" name="Text Box 244"/>
          <p:cNvSpPr txBox="1">
            <a:spLocks noChangeArrowheads="1"/>
          </p:cNvSpPr>
          <p:nvPr/>
        </p:nvSpPr>
        <p:spPr bwMode="auto">
          <a:xfrm>
            <a:off x="592138" y="3167063"/>
            <a:ext cx="1123950" cy="1206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983" tIns="21985" rIns="43983" bIns="21985">
            <a:spAutoFit/>
          </a:bodyPr>
          <a:lstStyle/>
          <a:p>
            <a:pPr algn="ctr" defTabSz="442913" eaLnBrk="0" hangingPunct="0"/>
            <a:endParaRPr lang="ru-RU" sz="500" b="1">
              <a:solidFill>
                <a:srgbClr val="FF3300"/>
              </a:solidFill>
              <a:latin typeface="Calibri" pitchFamily="34" charset="0"/>
            </a:endParaRPr>
          </a:p>
        </p:txBody>
      </p:sp>
      <p:sp>
        <p:nvSpPr>
          <p:cNvPr id="95249" name="Text Box 245"/>
          <p:cNvSpPr txBox="1">
            <a:spLocks noChangeArrowheads="1"/>
          </p:cNvSpPr>
          <p:nvPr/>
        </p:nvSpPr>
        <p:spPr bwMode="auto">
          <a:xfrm>
            <a:off x="571500" y="3167063"/>
            <a:ext cx="1479550" cy="92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845" tIns="1924" rIns="3845" bIns="1924">
            <a:spAutoFit/>
          </a:bodyPr>
          <a:lstStyle/>
          <a:p>
            <a:pPr algn="ctr" defTabSz="442913" eaLnBrk="0" hangingPunct="0"/>
            <a:endParaRPr lang="ru-RU" sz="600" b="1">
              <a:solidFill>
                <a:srgbClr val="FF3300"/>
              </a:solidFill>
              <a:latin typeface="Calibri" pitchFamily="34" charset="0"/>
            </a:endParaRPr>
          </a:p>
        </p:txBody>
      </p:sp>
      <p:sp>
        <p:nvSpPr>
          <p:cNvPr id="95250" name="Rectangle 246"/>
          <p:cNvSpPr>
            <a:spLocks noChangeArrowheads="1"/>
          </p:cNvSpPr>
          <p:nvPr/>
        </p:nvSpPr>
        <p:spPr bwMode="auto">
          <a:xfrm>
            <a:off x="158750" y="2732088"/>
            <a:ext cx="384175" cy="136525"/>
          </a:xfrm>
          <a:prstGeom prst="rect">
            <a:avLst/>
          </a:prstGeom>
          <a:solidFill>
            <a:srgbClr val="800000"/>
          </a:solidFill>
          <a:ln w="9525">
            <a:noFill/>
            <a:prstDash val="dash"/>
            <a:miter lim="800000"/>
            <a:headEnd/>
            <a:tailEnd/>
          </a:ln>
        </p:spPr>
        <p:txBody>
          <a:bodyPr wrap="none" lIns="64953" tIns="32477" rIns="64953" bIns="32477" anchor="ctr"/>
          <a:lstStyle/>
          <a:p>
            <a:pPr defTabSz="652463"/>
            <a:endParaRPr lang="ru-RU" sz="1300">
              <a:latin typeface="Calibri" pitchFamily="34" charset="0"/>
            </a:endParaRPr>
          </a:p>
        </p:txBody>
      </p:sp>
      <p:sp>
        <p:nvSpPr>
          <p:cNvPr id="95251" name="Rectangle 247"/>
          <p:cNvSpPr>
            <a:spLocks noChangeArrowheads="1"/>
          </p:cNvSpPr>
          <p:nvPr/>
        </p:nvSpPr>
        <p:spPr bwMode="auto">
          <a:xfrm>
            <a:off x="158750" y="2935288"/>
            <a:ext cx="384175" cy="138112"/>
          </a:xfrm>
          <a:prstGeom prst="rect">
            <a:avLst/>
          </a:prstGeom>
          <a:solidFill>
            <a:srgbClr val="FF0000"/>
          </a:solidFill>
          <a:ln w="9525">
            <a:noFill/>
            <a:prstDash val="dash"/>
            <a:miter lim="800000"/>
            <a:headEnd/>
            <a:tailEnd/>
          </a:ln>
        </p:spPr>
        <p:txBody>
          <a:bodyPr wrap="none" lIns="64953" tIns="32477" rIns="64953" bIns="32477" anchor="ctr"/>
          <a:lstStyle/>
          <a:p>
            <a:pPr defTabSz="652463"/>
            <a:endParaRPr lang="ru-RU" sz="1300">
              <a:latin typeface="Calibri" pitchFamily="34" charset="0"/>
            </a:endParaRPr>
          </a:p>
        </p:txBody>
      </p:sp>
      <p:sp>
        <p:nvSpPr>
          <p:cNvPr id="95252" name="Rectangle 248"/>
          <p:cNvSpPr>
            <a:spLocks noChangeArrowheads="1"/>
          </p:cNvSpPr>
          <p:nvPr/>
        </p:nvSpPr>
        <p:spPr bwMode="auto">
          <a:xfrm>
            <a:off x="158750" y="3140075"/>
            <a:ext cx="384175" cy="136525"/>
          </a:xfrm>
          <a:prstGeom prst="rect">
            <a:avLst/>
          </a:prstGeom>
          <a:solidFill>
            <a:srgbClr val="FF0066"/>
          </a:solidFill>
          <a:ln w="9525">
            <a:noFill/>
            <a:prstDash val="dash"/>
            <a:miter lim="800000"/>
            <a:headEnd/>
            <a:tailEnd/>
          </a:ln>
        </p:spPr>
        <p:txBody>
          <a:bodyPr wrap="none" lIns="64953" tIns="32477" rIns="64953" bIns="32477" anchor="ctr"/>
          <a:lstStyle/>
          <a:p>
            <a:pPr defTabSz="652463"/>
            <a:endParaRPr lang="ru-RU" sz="1300">
              <a:latin typeface="Calibri" pitchFamily="34" charset="0"/>
            </a:endParaRPr>
          </a:p>
        </p:txBody>
      </p:sp>
      <p:sp>
        <p:nvSpPr>
          <p:cNvPr id="95253" name="Rectangle 249"/>
          <p:cNvSpPr>
            <a:spLocks noChangeArrowheads="1"/>
          </p:cNvSpPr>
          <p:nvPr/>
        </p:nvSpPr>
        <p:spPr bwMode="auto">
          <a:xfrm>
            <a:off x="158750" y="3344863"/>
            <a:ext cx="384175" cy="136525"/>
          </a:xfrm>
          <a:prstGeom prst="rect">
            <a:avLst/>
          </a:prstGeom>
          <a:solidFill>
            <a:srgbClr val="FFCC00"/>
          </a:solidFill>
          <a:ln w="9525">
            <a:noFill/>
            <a:prstDash val="dash"/>
            <a:miter lim="800000"/>
            <a:headEnd/>
            <a:tailEnd/>
          </a:ln>
        </p:spPr>
        <p:txBody>
          <a:bodyPr wrap="none" lIns="64953" tIns="32477" rIns="64953" bIns="32477" anchor="ctr"/>
          <a:lstStyle/>
          <a:p>
            <a:pPr defTabSz="652463"/>
            <a:endParaRPr lang="ru-RU" sz="1300">
              <a:latin typeface="Calibri" pitchFamily="34" charset="0"/>
            </a:endParaRPr>
          </a:p>
        </p:txBody>
      </p:sp>
      <p:sp>
        <p:nvSpPr>
          <p:cNvPr id="95254" name="Rectangle 250"/>
          <p:cNvSpPr>
            <a:spLocks noChangeArrowheads="1"/>
          </p:cNvSpPr>
          <p:nvPr/>
        </p:nvSpPr>
        <p:spPr bwMode="auto">
          <a:xfrm>
            <a:off x="158750" y="3549650"/>
            <a:ext cx="384175" cy="136525"/>
          </a:xfrm>
          <a:prstGeom prst="rect">
            <a:avLst/>
          </a:prstGeom>
          <a:solidFill>
            <a:srgbClr val="008000"/>
          </a:solidFill>
          <a:ln w="9525">
            <a:noFill/>
            <a:prstDash val="dash"/>
            <a:miter lim="800000"/>
            <a:headEnd/>
            <a:tailEnd/>
          </a:ln>
        </p:spPr>
        <p:txBody>
          <a:bodyPr wrap="none" lIns="64953" tIns="32477" rIns="64953" bIns="32477" anchor="ctr"/>
          <a:lstStyle/>
          <a:p>
            <a:pPr defTabSz="652463"/>
            <a:endParaRPr lang="ru-RU" sz="1300">
              <a:latin typeface="Calibri" pitchFamily="34" charset="0"/>
            </a:endParaRPr>
          </a:p>
        </p:txBody>
      </p:sp>
      <p:sp>
        <p:nvSpPr>
          <p:cNvPr id="95255" name="Rectangle 251"/>
          <p:cNvSpPr>
            <a:spLocks noChangeArrowheads="1"/>
          </p:cNvSpPr>
          <p:nvPr/>
        </p:nvSpPr>
        <p:spPr bwMode="auto">
          <a:xfrm>
            <a:off x="158750" y="3752850"/>
            <a:ext cx="384175" cy="136525"/>
          </a:xfrm>
          <a:prstGeom prst="rect">
            <a:avLst/>
          </a:prstGeom>
          <a:solidFill>
            <a:schemeClr val="folHlink"/>
          </a:solidFill>
          <a:ln w="9525">
            <a:noFill/>
            <a:prstDash val="dash"/>
            <a:miter lim="800000"/>
            <a:headEnd/>
            <a:tailEnd/>
          </a:ln>
        </p:spPr>
        <p:txBody>
          <a:bodyPr wrap="none" lIns="64953" tIns="32477" rIns="64953" bIns="32477" anchor="ctr"/>
          <a:lstStyle/>
          <a:p>
            <a:pPr defTabSz="652463"/>
            <a:endParaRPr lang="ru-RU" sz="1300">
              <a:latin typeface="Calibri" pitchFamily="34" charset="0"/>
            </a:endParaRPr>
          </a:p>
        </p:txBody>
      </p:sp>
      <p:sp>
        <p:nvSpPr>
          <p:cNvPr id="95256" name="Text Box 252"/>
          <p:cNvSpPr txBox="1">
            <a:spLocks noChangeArrowheads="1"/>
          </p:cNvSpPr>
          <p:nvPr/>
        </p:nvSpPr>
        <p:spPr bwMode="auto">
          <a:xfrm>
            <a:off x="606425" y="2663825"/>
            <a:ext cx="1222375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4953" tIns="32477" rIns="64953" bIns="32477">
            <a:spAutoFit/>
          </a:bodyPr>
          <a:lstStyle/>
          <a:p>
            <a:pPr defTabSz="652463"/>
            <a:r>
              <a:rPr lang="ru-RU" sz="700">
                <a:latin typeface="Calibri" pitchFamily="34" charset="0"/>
              </a:rPr>
              <a:t>Интенсивность 10 баллов</a:t>
            </a:r>
          </a:p>
        </p:txBody>
      </p:sp>
      <p:sp>
        <p:nvSpPr>
          <p:cNvPr id="95257" name="Text Box 253"/>
          <p:cNvSpPr txBox="1">
            <a:spLocks noChangeArrowheads="1"/>
          </p:cNvSpPr>
          <p:nvPr/>
        </p:nvSpPr>
        <p:spPr bwMode="auto">
          <a:xfrm>
            <a:off x="606425" y="2868613"/>
            <a:ext cx="1173163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4953" tIns="32477" rIns="64953" bIns="32477">
            <a:spAutoFit/>
          </a:bodyPr>
          <a:lstStyle/>
          <a:p>
            <a:pPr defTabSz="652463"/>
            <a:r>
              <a:rPr lang="ru-RU" sz="700">
                <a:latin typeface="Calibri" pitchFamily="34" charset="0"/>
              </a:rPr>
              <a:t>Интенсивность 9 баллов</a:t>
            </a:r>
          </a:p>
        </p:txBody>
      </p:sp>
      <p:sp>
        <p:nvSpPr>
          <p:cNvPr id="95258" name="Text Box 254"/>
          <p:cNvSpPr txBox="1">
            <a:spLocks noChangeArrowheads="1"/>
          </p:cNvSpPr>
          <p:nvPr/>
        </p:nvSpPr>
        <p:spPr bwMode="auto">
          <a:xfrm>
            <a:off x="606425" y="3073400"/>
            <a:ext cx="1173163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4953" tIns="32477" rIns="64953" bIns="32477">
            <a:spAutoFit/>
          </a:bodyPr>
          <a:lstStyle/>
          <a:p>
            <a:pPr defTabSz="652463"/>
            <a:r>
              <a:rPr lang="ru-RU" sz="700">
                <a:latin typeface="Calibri" pitchFamily="34" charset="0"/>
              </a:rPr>
              <a:t>Интенсивность 8 баллов</a:t>
            </a:r>
          </a:p>
        </p:txBody>
      </p:sp>
      <p:sp>
        <p:nvSpPr>
          <p:cNvPr id="95259" name="Text Box 255"/>
          <p:cNvSpPr txBox="1">
            <a:spLocks noChangeArrowheads="1"/>
          </p:cNvSpPr>
          <p:nvPr/>
        </p:nvSpPr>
        <p:spPr bwMode="auto">
          <a:xfrm>
            <a:off x="606425" y="3276600"/>
            <a:ext cx="1173163" cy="1762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4953" tIns="32477" rIns="64953" bIns="32477">
            <a:spAutoFit/>
          </a:bodyPr>
          <a:lstStyle/>
          <a:p>
            <a:pPr defTabSz="652463"/>
            <a:r>
              <a:rPr lang="ru-RU" sz="700">
                <a:latin typeface="Calibri" pitchFamily="34" charset="0"/>
              </a:rPr>
              <a:t>Интенсивность 7 баллов</a:t>
            </a:r>
          </a:p>
        </p:txBody>
      </p:sp>
      <p:sp>
        <p:nvSpPr>
          <p:cNvPr id="95260" name="Text Box 256"/>
          <p:cNvSpPr txBox="1">
            <a:spLocks noChangeArrowheads="1"/>
          </p:cNvSpPr>
          <p:nvPr/>
        </p:nvSpPr>
        <p:spPr bwMode="auto">
          <a:xfrm>
            <a:off x="606425" y="3481388"/>
            <a:ext cx="1173163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4953" tIns="32477" rIns="64953" bIns="32477">
            <a:spAutoFit/>
          </a:bodyPr>
          <a:lstStyle/>
          <a:p>
            <a:pPr defTabSz="652463"/>
            <a:r>
              <a:rPr lang="ru-RU" sz="700">
                <a:latin typeface="Calibri" pitchFamily="34" charset="0"/>
              </a:rPr>
              <a:t>Интенсивность 6 баллов</a:t>
            </a:r>
          </a:p>
        </p:txBody>
      </p:sp>
      <p:sp>
        <p:nvSpPr>
          <p:cNvPr id="95261" name="Text Box 257"/>
          <p:cNvSpPr txBox="1">
            <a:spLocks noChangeArrowheads="1"/>
          </p:cNvSpPr>
          <p:nvPr/>
        </p:nvSpPr>
        <p:spPr bwMode="auto">
          <a:xfrm>
            <a:off x="606425" y="3686175"/>
            <a:ext cx="1173163" cy="174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64953" tIns="32477" rIns="64953" bIns="32477">
            <a:spAutoFit/>
          </a:bodyPr>
          <a:lstStyle/>
          <a:p>
            <a:pPr defTabSz="652463"/>
            <a:r>
              <a:rPr lang="ru-RU" sz="700">
                <a:latin typeface="Calibri" pitchFamily="34" charset="0"/>
              </a:rPr>
              <a:t>Интенсивность 5 баллов</a:t>
            </a:r>
          </a:p>
        </p:txBody>
      </p:sp>
      <p:pic>
        <p:nvPicPr>
          <p:cNvPr id="95262" name="Picture 2" descr="F:\i.jpe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65100" y="4103688"/>
            <a:ext cx="344488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5263" name="Text Box 13"/>
          <p:cNvSpPr txBox="1">
            <a:spLocks noChangeArrowheads="1"/>
          </p:cNvSpPr>
          <p:nvPr/>
        </p:nvSpPr>
        <p:spPr bwMode="auto">
          <a:xfrm>
            <a:off x="536575" y="4176713"/>
            <a:ext cx="1985963" cy="287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Ветеринарное управление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165859" y="4766473"/>
            <a:ext cx="428628" cy="214314"/>
          </a:xfrm>
          <a:prstGeom prst="rect">
            <a:avLst/>
          </a:prstGeom>
          <a:ln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МЕД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165859" y="5158588"/>
            <a:ext cx="428628" cy="214314"/>
          </a:xfrm>
          <a:prstGeom prst="rect">
            <a:avLst/>
          </a:prstGeom>
          <a:ln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ПРОД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4" name="Прямоугольник 33"/>
          <p:cNvSpPr/>
          <p:nvPr/>
        </p:nvSpPr>
        <p:spPr>
          <a:xfrm>
            <a:off x="165859" y="5587216"/>
            <a:ext cx="428628" cy="214314"/>
          </a:xfrm>
          <a:prstGeom prst="rect">
            <a:avLst/>
          </a:prstGeom>
          <a:ln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ВЕЩ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165859" y="6033307"/>
            <a:ext cx="428628" cy="214314"/>
          </a:xfrm>
          <a:prstGeom prst="rect">
            <a:avLst/>
          </a:prstGeom>
          <a:ln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6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" name="Овал 35"/>
          <p:cNvSpPr/>
          <p:nvPr/>
        </p:nvSpPr>
        <p:spPr>
          <a:xfrm>
            <a:off x="634175" y="4747423"/>
            <a:ext cx="216000" cy="216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37" name="Овал 36"/>
          <p:cNvSpPr/>
          <p:nvPr/>
        </p:nvSpPr>
        <p:spPr>
          <a:xfrm>
            <a:off x="665925" y="5158588"/>
            <a:ext cx="216000" cy="216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38" name="Овал 37"/>
          <p:cNvSpPr/>
          <p:nvPr/>
        </p:nvSpPr>
        <p:spPr>
          <a:xfrm>
            <a:off x="665925" y="5587216"/>
            <a:ext cx="216000" cy="216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39" name="Овал 38"/>
          <p:cNvSpPr/>
          <p:nvPr/>
        </p:nvSpPr>
        <p:spPr>
          <a:xfrm>
            <a:off x="665925" y="6015844"/>
            <a:ext cx="216000" cy="216000"/>
          </a:xfrm>
          <a:prstGeom prst="ellipse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95288" name="Text Box 13"/>
          <p:cNvSpPr txBox="1">
            <a:spLocks noChangeArrowheads="1"/>
          </p:cNvSpPr>
          <p:nvPr/>
        </p:nvSpPr>
        <p:spPr bwMode="auto">
          <a:xfrm>
            <a:off x="1022350" y="4676775"/>
            <a:ext cx="19875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Склад медицинского имущества, количество</a:t>
            </a:r>
          </a:p>
        </p:txBody>
      </p:sp>
      <p:sp>
        <p:nvSpPr>
          <p:cNvPr id="95289" name="Text Box 13"/>
          <p:cNvSpPr txBox="1">
            <a:spLocks noChangeArrowheads="1"/>
          </p:cNvSpPr>
          <p:nvPr/>
        </p:nvSpPr>
        <p:spPr bwMode="auto">
          <a:xfrm>
            <a:off x="1022350" y="5105400"/>
            <a:ext cx="19875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Продовольственный склад, количество</a:t>
            </a:r>
          </a:p>
        </p:txBody>
      </p:sp>
      <p:sp>
        <p:nvSpPr>
          <p:cNvPr id="95290" name="Text Box 13"/>
          <p:cNvSpPr txBox="1">
            <a:spLocks noChangeArrowheads="1"/>
          </p:cNvSpPr>
          <p:nvPr/>
        </p:nvSpPr>
        <p:spPr bwMode="auto">
          <a:xfrm>
            <a:off x="1022350" y="5534025"/>
            <a:ext cx="19875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Склад вещевого имущества, количество</a:t>
            </a:r>
          </a:p>
        </p:txBody>
      </p:sp>
      <p:sp>
        <p:nvSpPr>
          <p:cNvPr id="95291" name="Text Box 13"/>
          <p:cNvSpPr txBox="1">
            <a:spLocks noChangeArrowheads="1"/>
          </p:cNvSpPr>
          <p:nvPr/>
        </p:nvSpPr>
        <p:spPr bwMode="auto">
          <a:xfrm>
            <a:off x="1022350" y="5962650"/>
            <a:ext cx="1987550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47634" tIns="73825" rIns="147634" bIns="73825">
            <a:spAutoFit/>
          </a:bodyPr>
          <a:lstStyle/>
          <a:p>
            <a:pPr defTabSz="1481138">
              <a:spcBef>
                <a:spcPct val="50000"/>
              </a:spcBef>
            </a:pPr>
            <a:r>
              <a:rPr lang="ru-RU" sz="900">
                <a:latin typeface="Times New Roman" pitchFamily="18" charset="0"/>
                <a:cs typeface="Times New Roman" pitchFamily="18" charset="0"/>
              </a:rPr>
              <a:t>Склад строительных материалов, количество</a:t>
            </a:r>
          </a:p>
        </p:txBody>
      </p:sp>
      <p:graphicFrame>
        <p:nvGraphicFramePr>
          <p:cNvPr id="95235" name="Object 3"/>
          <p:cNvGraphicFramePr>
            <a:graphicFrameLocks noChangeAspect="1"/>
          </p:cNvGraphicFramePr>
          <p:nvPr/>
        </p:nvGraphicFramePr>
        <p:xfrm>
          <a:off x="93663" y="6462713"/>
          <a:ext cx="3071812" cy="674687"/>
        </p:xfrm>
        <a:graphic>
          <a:graphicData uri="http://schemas.openxmlformats.org/presentationml/2006/ole">
            <p:oleObj spid="_x0000_s95250" name="Visio" r:id="rId4" imgW="4156069" imgH="912678" progId="">
              <p:embed/>
            </p:oleObj>
          </a:graphicData>
        </a:graphic>
      </p:graphicFrame>
      <p:sp>
        <p:nvSpPr>
          <p:cNvPr id="95292" name="Text Box 335"/>
          <p:cNvSpPr txBox="1">
            <a:spLocks noChangeArrowheads="1"/>
          </p:cNvSpPr>
          <p:nvPr/>
        </p:nvSpPr>
        <p:spPr bwMode="auto">
          <a:xfrm>
            <a:off x="9455150" y="4763"/>
            <a:ext cx="855663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2.</a:t>
            </a:r>
          </a:p>
        </p:txBody>
      </p:sp>
      <p:sp>
        <p:nvSpPr>
          <p:cNvPr id="46" name="Rectangle 213"/>
          <p:cNvSpPr>
            <a:spLocks noChangeArrowheads="1"/>
          </p:cNvSpPr>
          <p:nvPr/>
        </p:nvSpPr>
        <p:spPr bwMode="auto">
          <a:xfrm>
            <a:off x="859219" y="7747819"/>
            <a:ext cx="1257300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684213"/>
            <a:r>
              <a:rPr lang="en-US" sz="500" b="0" i="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00" b="0" i="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</a:t>
            </a: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ткрытый телефонный </a:t>
            </a:r>
          </a:p>
        </p:txBody>
      </p:sp>
      <p:sp>
        <p:nvSpPr>
          <p:cNvPr id="47" name="Rectangle 215"/>
          <p:cNvSpPr>
            <a:spLocks noChangeArrowheads="1"/>
          </p:cNvSpPr>
          <p:nvPr/>
        </p:nvSpPr>
        <p:spPr bwMode="auto">
          <a:xfrm>
            <a:off x="3624263" y="1318399"/>
            <a:ext cx="2328074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684213"/>
            <a:r>
              <a:rPr lang="ru-RU" sz="900" dirty="0" err="1" smtClean="0">
                <a:latin typeface="Times New Roman" pitchFamily="18" charset="0"/>
                <a:cs typeface="Times New Roman" pitchFamily="18" charset="0"/>
              </a:rPr>
              <a:t>Электросирены</a:t>
            </a: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: 1 включена в АСЦО, 2 не включена в АСЦО</a:t>
            </a:r>
          </a:p>
        </p:txBody>
      </p:sp>
      <p:sp>
        <p:nvSpPr>
          <p:cNvPr id="49" name="Text Box 224"/>
          <p:cNvSpPr txBox="1">
            <a:spLocks noChangeArrowheads="1"/>
          </p:cNvSpPr>
          <p:nvPr/>
        </p:nvSpPr>
        <p:spPr bwMode="auto">
          <a:xfrm>
            <a:off x="3632219" y="2778689"/>
            <a:ext cx="1492260" cy="1874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8513" tIns="24256" rIns="48513" bIns="24256">
            <a:spAutoFit/>
          </a:bodyPr>
          <a:lstStyle/>
          <a:p>
            <a:pPr defTabSz="684213">
              <a:spcBef>
                <a:spcPct val="50000"/>
              </a:spcBef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Радиовещание</a:t>
            </a:r>
          </a:p>
        </p:txBody>
      </p:sp>
      <p:sp>
        <p:nvSpPr>
          <p:cNvPr id="50" name="Text Box 225"/>
          <p:cNvSpPr txBox="1">
            <a:spLocks noChangeArrowheads="1"/>
          </p:cNvSpPr>
          <p:nvPr/>
        </p:nvSpPr>
        <p:spPr bwMode="auto">
          <a:xfrm>
            <a:off x="3615528" y="3282151"/>
            <a:ext cx="1908181" cy="1874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8513" tIns="24256" rIns="48513" bIns="24256">
            <a:spAutoFit/>
          </a:bodyPr>
          <a:lstStyle/>
          <a:p>
            <a:pPr defTabSz="684213">
              <a:spcBef>
                <a:spcPct val="50000"/>
              </a:spcBef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Телевизионное вещание</a:t>
            </a:r>
          </a:p>
        </p:txBody>
      </p:sp>
      <p:grpSp>
        <p:nvGrpSpPr>
          <p:cNvPr id="51" name="Group 226"/>
          <p:cNvGrpSpPr>
            <a:grpSpLocks/>
          </p:cNvGrpSpPr>
          <p:nvPr/>
        </p:nvGrpSpPr>
        <p:grpSpPr bwMode="auto">
          <a:xfrm>
            <a:off x="3166255" y="3132926"/>
            <a:ext cx="211545" cy="328613"/>
            <a:chOff x="3649" y="2023"/>
            <a:chExt cx="232" cy="242"/>
          </a:xfrm>
        </p:grpSpPr>
        <p:sp>
          <p:nvSpPr>
            <p:cNvPr id="93" name="AutoShape 227"/>
            <p:cNvSpPr>
              <a:spLocks noChangeAspect="1" noChangeArrowheads="1"/>
            </p:cNvSpPr>
            <p:nvPr/>
          </p:nvSpPr>
          <p:spPr bwMode="auto">
            <a:xfrm>
              <a:off x="3649" y="2096"/>
              <a:ext cx="232" cy="169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57491" tIns="28747" rIns="57491" bIns="28747"/>
            <a:lstStyle/>
            <a:p>
              <a:pPr defTabSz="684213"/>
              <a:endParaRPr lang="ru-RU" sz="300" b="0" i="0"/>
            </a:p>
          </p:txBody>
        </p:sp>
        <p:grpSp>
          <p:nvGrpSpPr>
            <p:cNvPr id="94" name="Group 228"/>
            <p:cNvGrpSpPr>
              <a:grpSpLocks/>
            </p:cNvGrpSpPr>
            <p:nvPr/>
          </p:nvGrpSpPr>
          <p:grpSpPr bwMode="auto">
            <a:xfrm>
              <a:off x="3675" y="2023"/>
              <a:ext cx="205" cy="204"/>
              <a:chOff x="3675" y="2023"/>
              <a:chExt cx="205" cy="204"/>
            </a:xfrm>
          </p:grpSpPr>
          <p:grpSp>
            <p:nvGrpSpPr>
              <p:cNvPr id="95" name="Group 229"/>
              <p:cNvGrpSpPr>
                <a:grpSpLocks/>
              </p:cNvGrpSpPr>
              <p:nvPr/>
            </p:nvGrpSpPr>
            <p:grpSpPr bwMode="auto">
              <a:xfrm>
                <a:off x="3749" y="2023"/>
                <a:ext cx="131" cy="80"/>
                <a:chOff x="1918" y="2160"/>
                <a:chExt cx="419" cy="283"/>
              </a:xfrm>
            </p:grpSpPr>
            <p:sp>
              <p:nvSpPr>
                <p:cNvPr id="97" name="Line 2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18" y="2160"/>
                  <a:ext cx="140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8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2058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9" name="Line 2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6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 type="triangl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96" name="Text Box 233"/>
              <p:cNvSpPr txBox="1">
                <a:spLocks noChangeArrowheads="1"/>
              </p:cNvSpPr>
              <p:nvPr/>
            </p:nvSpPr>
            <p:spPr bwMode="auto">
              <a:xfrm>
                <a:off x="3675" y="2183"/>
                <a:ext cx="180" cy="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algn="ctr" defTabSz="684213"/>
                <a:r>
                  <a:rPr lang="ru-RU" sz="400" i="0"/>
                  <a:t>ТВ</a:t>
                </a:r>
                <a:endParaRPr lang="ru-RU" sz="400" b="0" i="0"/>
              </a:p>
            </p:txBody>
          </p:sp>
        </p:grpSp>
      </p:grpSp>
      <p:grpSp>
        <p:nvGrpSpPr>
          <p:cNvPr id="52" name="Group 234"/>
          <p:cNvGrpSpPr>
            <a:grpSpLocks/>
          </p:cNvGrpSpPr>
          <p:nvPr/>
        </p:nvGrpSpPr>
        <p:grpSpPr bwMode="auto">
          <a:xfrm>
            <a:off x="3166255" y="2675721"/>
            <a:ext cx="213066" cy="328612"/>
            <a:chOff x="3649" y="2023"/>
            <a:chExt cx="232" cy="242"/>
          </a:xfrm>
        </p:grpSpPr>
        <p:sp>
          <p:nvSpPr>
            <p:cNvPr id="86" name="AutoShape 235"/>
            <p:cNvSpPr>
              <a:spLocks noChangeAspect="1" noChangeArrowheads="1"/>
            </p:cNvSpPr>
            <p:nvPr/>
          </p:nvSpPr>
          <p:spPr bwMode="auto">
            <a:xfrm>
              <a:off x="3649" y="2096"/>
              <a:ext cx="232" cy="169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57491" tIns="28747" rIns="57491" bIns="28747"/>
            <a:lstStyle/>
            <a:p>
              <a:pPr defTabSz="684213"/>
              <a:endParaRPr lang="ru-RU" sz="300" b="0" i="0"/>
            </a:p>
          </p:txBody>
        </p:sp>
        <p:grpSp>
          <p:nvGrpSpPr>
            <p:cNvPr id="87" name="Group 236"/>
            <p:cNvGrpSpPr>
              <a:grpSpLocks/>
            </p:cNvGrpSpPr>
            <p:nvPr/>
          </p:nvGrpSpPr>
          <p:grpSpPr bwMode="auto">
            <a:xfrm>
              <a:off x="3675" y="2023"/>
              <a:ext cx="205" cy="205"/>
              <a:chOff x="3675" y="2023"/>
              <a:chExt cx="205" cy="205"/>
            </a:xfrm>
          </p:grpSpPr>
          <p:grpSp>
            <p:nvGrpSpPr>
              <p:cNvPr id="88" name="Group 237"/>
              <p:cNvGrpSpPr>
                <a:grpSpLocks/>
              </p:cNvGrpSpPr>
              <p:nvPr/>
            </p:nvGrpSpPr>
            <p:grpSpPr bwMode="auto">
              <a:xfrm>
                <a:off x="3749" y="2023"/>
                <a:ext cx="131" cy="80"/>
                <a:chOff x="1918" y="2160"/>
                <a:chExt cx="419" cy="283"/>
              </a:xfrm>
            </p:grpSpPr>
            <p:sp>
              <p:nvSpPr>
                <p:cNvPr id="90" name="Line 2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18" y="2160"/>
                  <a:ext cx="140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1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2058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2" name="Line 2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6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 type="triangl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89" name="Text Box 241"/>
              <p:cNvSpPr txBox="1">
                <a:spLocks noChangeArrowheads="1"/>
              </p:cNvSpPr>
              <p:nvPr/>
            </p:nvSpPr>
            <p:spPr bwMode="auto">
              <a:xfrm>
                <a:off x="3675" y="2184"/>
                <a:ext cx="180" cy="4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pPr algn="ctr" defTabSz="684213"/>
                <a:r>
                  <a:rPr lang="ru-RU" sz="400" i="0" dirty="0"/>
                  <a:t>РВ</a:t>
                </a:r>
                <a:endParaRPr lang="ru-RU" sz="400" b="0" i="0" dirty="0"/>
              </a:p>
            </p:txBody>
          </p:sp>
        </p:grpSp>
      </p:grpSp>
      <p:grpSp>
        <p:nvGrpSpPr>
          <p:cNvPr id="53" name="Группа 215"/>
          <p:cNvGrpSpPr>
            <a:grpSpLocks/>
          </p:cNvGrpSpPr>
          <p:nvPr/>
        </p:nvGrpSpPr>
        <p:grpSpPr bwMode="auto">
          <a:xfrm>
            <a:off x="380173" y="7747819"/>
            <a:ext cx="211137" cy="144000"/>
            <a:chOff x="5089919" y="3210384"/>
            <a:chExt cx="211366" cy="144000"/>
          </a:xfrm>
        </p:grpSpPr>
        <p:sp>
          <p:nvSpPr>
            <p:cNvPr id="84" name="Line 164"/>
            <p:cNvSpPr>
              <a:spLocks noChangeShapeType="1"/>
            </p:cNvSpPr>
            <p:nvPr/>
          </p:nvSpPr>
          <p:spPr bwMode="auto">
            <a:xfrm rot="5400000" flipH="1">
              <a:off x="5123682" y="3246970"/>
              <a:ext cx="0" cy="6752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85" name="Дуга 84"/>
            <p:cNvSpPr/>
            <p:nvPr/>
          </p:nvSpPr>
          <p:spPr>
            <a:xfrm flipH="1">
              <a:off x="5158255" y="3210384"/>
              <a:ext cx="143030" cy="144000"/>
            </a:xfrm>
            <a:prstGeom prst="arc">
              <a:avLst>
                <a:gd name="adj1" fmla="val 16200000"/>
                <a:gd name="adj2" fmla="val 5370149"/>
              </a:avLst>
            </a:pr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grpSp>
        <p:nvGrpSpPr>
          <p:cNvPr id="54" name="Group 428"/>
          <p:cNvGrpSpPr>
            <a:grpSpLocks/>
          </p:cNvGrpSpPr>
          <p:nvPr/>
        </p:nvGrpSpPr>
        <p:grpSpPr bwMode="auto">
          <a:xfrm>
            <a:off x="3151188" y="1318399"/>
            <a:ext cx="142875" cy="215900"/>
            <a:chOff x="1079" y="3294"/>
            <a:chExt cx="128" cy="136"/>
          </a:xfrm>
        </p:grpSpPr>
        <p:grpSp>
          <p:nvGrpSpPr>
            <p:cNvPr id="80" name="Group 429"/>
            <p:cNvGrpSpPr>
              <a:grpSpLocks/>
            </p:cNvGrpSpPr>
            <p:nvPr/>
          </p:nvGrpSpPr>
          <p:grpSpPr bwMode="auto">
            <a:xfrm>
              <a:off x="1084" y="3319"/>
              <a:ext cx="123" cy="111"/>
              <a:chOff x="378" y="3633"/>
              <a:chExt cx="123" cy="111"/>
            </a:xfrm>
          </p:grpSpPr>
          <p:sp>
            <p:nvSpPr>
              <p:cNvPr id="82" name="Rectangle 341"/>
              <p:cNvSpPr>
                <a:spLocks noChangeArrowheads="1"/>
              </p:cNvSpPr>
              <p:nvPr/>
            </p:nvSpPr>
            <p:spPr bwMode="auto">
              <a:xfrm>
                <a:off x="378" y="3633"/>
                <a:ext cx="123" cy="21"/>
              </a:xfrm>
              <a:prstGeom prst="rect">
                <a:avLst/>
              </a:prstGeom>
              <a:noFill/>
              <a:ln w="254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127919" tIns="63963" rIns="127919" bIns="63963"/>
              <a:lstStyle/>
              <a:p>
                <a:pPr defTabSz="1279525" eaLnBrk="0" hangingPunct="0"/>
                <a:endParaRPr lang="ru-RU" b="0" i="0">
                  <a:latin typeface="Times New Roman" pitchFamily="18" charset="0"/>
                </a:endParaRPr>
              </a:p>
            </p:txBody>
          </p:sp>
          <p:sp>
            <p:nvSpPr>
              <p:cNvPr id="83" name="AutoShape 342"/>
              <p:cNvSpPr>
                <a:spLocks noChangeArrowheads="1"/>
              </p:cNvSpPr>
              <p:nvPr/>
            </p:nvSpPr>
            <p:spPr bwMode="auto">
              <a:xfrm>
                <a:off x="405" y="3660"/>
                <a:ext cx="40" cy="84"/>
              </a:xfrm>
              <a:prstGeom prst="triangle">
                <a:avLst>
                  <a:gd name="adj" fmla="val 50000"/>
                </a:avLst>
              </a:prstGeom>
              <a:noFill/>
              <a:ln w="254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127919" tIns="63963" rIns="127919" bIns="63963"/>
              <a:lstStyle/>
              <a:p>
                <a:pPr defTabSz="1279525" eaLnBrk="0" hangingPunct="0"/>
                <a:endParaRPr lang="ru-RU" b="0" i="0">
                  <a:latin typeface="Times New Roman" pitchFamily="18" charset="0"/>
                </a:endParaRPr>
              </a:p>
            </p:txBody>
          </p:sp>
        </p:grpSp>
        <p:sp>
          <p:nvSpPr>
            <p:cNvPr id="81" name="Freeform 343"/>
            <p:cNvSpPr>
              <a:spLocks/>
            </p:cNvSpPr>
            <p:nvPr/>
          </p:nvSpPr>
          <p:spPr bwMode="auto">
            <a:xfrm>
              <a:off x="1079" y="3294"/>
              <a:ext cx="121" cy="16"/>
            </a:xfrm>
            <a:custGeom>
              <a:avLst/>
              <a:gdLst>
                <a:gd name="T0" fmla="*/ 0 w 525"/>
                <a:gd name="T1" fmla="*/ 2633 h 153"/>
                <a:gd name="T2" fmla="*/ 231430 w 525"/>
                <a:gd name="T3" fmla="*/ 0 h 153"/>
                <a:gd name="T4" fmla="*/ 231430 w 525"/>
                <a:gd name="T5" fmla="*/ 2633 h 153"/>
                <a:gd name="T6" fmla="*/ 231430 w 525"/>
                <a:gd name="T7" fmla="*/ 2633 h 15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25"/>
                <a:gd name="T13" fmla="*/ 0 h 153"/>
                <a:gd name="T14" fmla="*/ 525 w 525"/>
                <a:gd name="T15" fmla="*/ 153 h 15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25" h="153">
                  <a:moveTo>
                    <a:pt x="0" y="136"/>
                  </a:moveTo>
                  <a:cubicBezTo>
                    <a:pt x="78" y="19"/>
                    <a:pt x="140" y="22"/>
                    <a:pt x="271" y="0"/>
                  </a:cubicBezTo>
                  <a:cubicBezTo>
                    <a:pt x="316" y="6"/>
                    <a:pt x="363" y="1"/>
                    <a:pt x="406" y="17"/>
                  </a:cubicBezTo>
                  <a:cubicBezTo>
                    <a:pt x="452" y="34"/>
                    <a:pt x="490" y="118"/>
                    <a:pt x="525" y="153"/>
                  </a:cubicBez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919" tIns="63963" rIns="127919" bIns="63963"/>
            <a:lstStyle/>
            <a:p>
              <a:endParaRPr lang="ru-RU"/>
            </a:p>
          </p:txBody>
        </p:sp>
      </p:grpSp>
      <p:grpSp>
        <p:nvGrpSpPr>
          <p:cNvPr id="55" name="Group 433"/>
          <p:cNvGrpSpPr>
            <a:grpSpLocks/>
          </p:cNvGrpSpPr>
          <p:nvPr/>
        </p:nvGrpSpPr>
        <p:grpSpPr bwMode="auto">
          <a:xfrm>
            <a:off x="3373438" y="1358151"/>
            <a:ext cx="136525" cy="176215"/>
            <a:chOff x="378" y="3633"/>
            <a:chExt cx="123" cy="111"/>
          </a:xfrm>
        </p:grpSpPr>
        <p:sp>
          <p:nvSpPr>
            <p:cNvPr id="78" name="Rectangle 341"/>
            <p:cNvSpPr>
              <a:spLocks noChangeArrowheads="1"/>
            </p:cNvSpPr>
            <p:nvPr/>
          </p:nvSpPr>
          <p:spPr bwMode="auto">
            <a:xfrm>
              <a:off x="378" y="3633"/>
              <a:ext cx="123" cy="21"/>
            </a:xfrm>
            <a:prstGeom prst="rect">
              <a:avLst/>
            </a:prstGeom>
            <a:solidFill>
              <a:schemeClr val="tx1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27919" tIns="63963" rIns="127919" bIns="63963"/>
            <a:lstStyle/>
            <a:p>
              <a:pPr defTabSz="1279525" eaLnBrk="0" hangingPunct="0"/>
              <a:endParaRPr lang="ru-RU" b="0" i="0">
                <a:latin typeface="Times New Roman" pitchFamily="18" charset="0"/>
              </a:endParaRPr>
            </a:p>
          </p:txBody>
        </p:sp>
        <p:sp>
          <p:nvSpPr>
            <p:cNvPr id="79" name="AutoShape 342"/>
            <p:cNvSpPr>
              <a:spLocks noChangeArrowheads="1"/>
            </p:cNvSpPr>
            <p:nvPr/>
          </p:nvSpPr>
          <p:spPr bwMode="auto">
            <a:xfrm>
              <a:off x="405" y="3660"/>
              <a:ext cx="40" cy="8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27919" tIns="63963" rIns="127919" bIns="63963"/>
            <a:lstStyle/>
            <a:p>
              <a:pPr defTabSz="1279525" eaLnBrk="0" hangingPunct="0"/>
              <a:endParaRPr lang="ru-RU" b="0" i="0">
                <a:latin typeface="Times New Roman" pitchFamily="18" charset="0"/>
              </a:endParaRPr>
            </a:p>
          </p:txBody>
        </p:sp>
      </p:grpSp>
      <p:sp>
        <p:nvSpPr>
          <p:cNvPr id="56" name="Freeform 343"/>
          <p:cNvSpPr>
            <a:spLocks/>
          </p:cNvSpPr>
          <p:nvPr/>
        </p:nvSpPr>
        <p:spPr bwMode="auto">
          <a:xfrm>
            <a:off x="3367088" y="1318399"/>
            <a:ext cx="134937" cy="25400"/>
          </a:xfrm>
          <a:custGeom>
            <a:avLst/>
            <a:gdLst>
              <a:gd name="T0" fmla="*/ 0 w 525"/>
              <a:gd name="T1" fmla="*/ 2147483647 h 153"/>
              <a:gd name="T2" fmla="*/ 2147483647 w 525"/>
              <a:gd name="T3" fmla="*/ 0 h 153"/>
              <a:gd name="T4" fmla="*/ 2147483647 w 525"/>
              <a:gd name="T5" fmla="*/ 2147483647 h 153"/>
              <a:gd name="T6" fmla="*/ 2147483647 w 525"/>
              <a:gd name="T7" fmla="*/ 2147483647 h 153"/>
              <a:gd name="T8" fmla="*/ 0 60000 65536"/>
              <a:gd name="T9" fmla="*/ 0 60000 65536"/>
              <a:gd name="T10" fmla="*/ 0 60000 65536"/>
              <a:gd name="T11" fmla="*/ 0 60000 65536"/>
              <a:gd name="T12" fmla="*/ 0 w 525"/>
              <a:gd name="T13" fmla="*/ 0 h 153"/>
              <a:gd name="T14" fmla="*/ 525 w 525"/>
              <a:gd name="T15" fmla="*/ 153 h 15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25" h="153">
                <a:moveTo>
                  <a:pt x="0" y="136"/>
                </a:moveTo>
                <a:cubicBezTo>
                  <a:pt x="78" y="19"/>
                  <a:pt x="140" y="22"/>
                  <a:pt x="271" y="0"/>
                </a:cubicBezTo>
                <a:cubicBezTo>
                  <a:pt x="316" y="6"/>
                  <a:pt x="363" y="1"/>
                  <a:pt x="406" y="17"/>
                </a:cubicBezTo>
                <a:cubicBezTo>
                  <a:pt x="452" y="34"/>
                  <a:pt x="490" y="118"/>
                  <a:pt x="525" y="153"/>
                </a:cubicBezTo>
              </a:path>
            </a:pathLst>
          </a:custGeom>
          <a:solidFill>
            <a:schemeClr val="tx1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 lIns="127919" tIns="63963" rIns="127919" bIns="63963"/>
          <a:lstStyle/>
          <a:p>
            <a:endParaRPr lang="ru-RU"/>
          </a:p>
        </p:txBody>
      </p:sp>
      <p:sp>
        <p:nvSpPr>
          <p:cNvPr id="57" name="Oval 439"/>
          <p:cNvSpPr>
            <a:spLocks noChangeArrowheads="1"/>
          </p:cNvSpPr>
          <p:nvPr/>
        </p:nvSpPr>
        <p:spPr bwMode="auto">
          <a:xfrm>
            <a:off x="3094817" y="3833018"/>
            <a:ext cx="358775" cy="171450"/>
          </a:xfrm>
          <a:prstGeom prst="ellipse">
            <a:avLst/>
          </a:prstGeom>
          <a:solidFill>
            <a:srgbClr val="FFFF99">
              <a:alpha val="21960"/>
            </a:srgbClr>
          </a:solidFill>
          <a:ln w="127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anchor="ctr"/>
          <a:lstStyle/>
          <a:p>
            <a:endParaRPr lang="ru-RU"/>
          </a:p>
        </p:txBody>
      </p:sp>
      <p:sp>
        <p:nvSpPr>
          <p:cNvPr id="58" name="Text Box 224"/>
          <p:cNvSpPr txBox="1">
            <a:spLocks noChangeArrowheads="1"/>
          </p:cNvSpPr>
          <p:nvPr/>
        </p:nvSpPr>
        <p:spPr bwMode="auto">
          <a:xfrm>
            <a:off x="3636376" y="3818729"/>
            <a:ext cx="2570183" cy="3259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8513" tIns="24256" rIns="48513" bIns="24256">
            <a:spAutoFit/>
          </a:bodyPr>
          <a:lstStyle/>
          <a:p>
            <a:pPr defTabSz="684213">
              <a:spcBef>
                <a:spcPct val="50000"/>
              </a:spcBef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Зона оповещения населения с использованием подвижных средств ГГС</a:t>
            </a:r>
          </a:p>
        </p:txBody>
      </p:sp>
      <p:grpSp>
        <p:nvGrpSpPr>
          <p:cNvPr id="59" name="Group 441"/>
          <p:cNvGrpSpPr>
            <a:grpSpLocks/>
          </p:cNvGrpSpPr>
          <p:nvPr/>
        </p:nvGrpSpPr>
        <p:grpSpPr bwMode="auto">
          <a:xfrm>
            <a:off x="3187275" y="1675589"/>
            <a:ext cx="317501" cy="257175"/>
            <a:chOff x="1014" y="2750"/>
            <a:chExt cx="200" cy="162"/>
          </a:xfrm>
        </p:grpSpPr>
        <p:sp>
          <p:nvSpPr>
            <p:cNvPr id="76" name="Freeform 345"/>
            <p:cNvSpPr>
              <a:spLocks/>
            </p:cNvSpPr>
            <p:nvPr/>
          </p:nvSpPr>
          <p:spPr bwMode="auto">
            <a:xfrm>
              <a:off x="1021" y="2840"/>
              <a:ext cx="193" cy="72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127894 h 360"/>
                <a:gd name="T4" fmla="*/ 569639 w 720"/>
                <a:gd name="T5" fmla="*/ 127894 h 360"/>
                <a:gd name="T6" fmla="*/ 569639 w 720"/>
                <a:gd name="T7" fmla="*/ 127894 h 360"/>
                <a:gd name="T8" fmla="*/ 569639 w 720"/>
                <a:gd name="T9" fmla="*/ 127894 h 360"/>
                <a:gd name="T10" fmla="*/ 569639 w 720"/>
                <a:gd name="T11" fmla="*/ 0 h 360"/>
                <a:gd name="T12" fmla="*/ 0 w 720"/>
                <a:gd name="T13" fmla="*/ 0 h 3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20"/>
                <a:gd name="T22" fmla="*/ 0 h 360"/>
                <a:gd name="T23" fmla="*/ 720 w 720"/>
                <a:gd name="T24" fmla="*/ 360 h 3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20" h="360">
                  <a:moveTo>
                    <a:pt x="0" y="0"/>
                  </a:moveTo>
                  <a:lnTo>
                    <a:pt x="0" y="360"/>
                  </a:lnTo>
                  <a:lnTo>
                    <a:pt x="720" y="360"/>
                  </a:lnTo>
                  <a:lnTo>
                    <a:pt x="720" y="180"/>
                  </a:lnTo>
                  <a:lnTo>
                    <a:pt x="360" y="180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919" tIns="63963" rIns="127919" bIns="63963"/>
            <a:lstStyle/>
            <a:p>
              <a:endParaRPr lang="ru-RU"/>
            </a:p>
          </p:txBody>
        </p:sp>
        <p:sp>
          <p:nvSpPr>
            <p:cNvPr id="77" name="Freeform 346"/>
            <p:cNvSpPr>
              <a:spLocks/>
            </p:cNvSpPr>
            <p:nvPr/>
          </p:nvSpPr>
          <p:spPr bwMode="auto">
            <a:xfrm>
              <a:off x="1014" y="2750"/>
              <a:ext cx="105" cy="117"/>
            </a:xfrm>
            <a:custGeom>
              <a:avLst/>
              <a:gdLst>
                <a:gd name="T0" fmla="*/ 0 w 360"/>
                <a:gd name="T1" fmla="*/ 2335971 h 360"/>
                <a:gd name="T2" fmla="*/ 0 w 360"/>
                <a:gd name="T3" fmla="*/ 2335971 h 360"/>
                <a:gd name="T4" fmla="*/ 944326 w 360"/>
                <a:gd name="T5" fmla="*/ 2335971 h 360"/>
                <a:gd name="T6" fmla="*/ 944326 w 360"/>
                <a:gd name="T7" fmla="*/ 0 h 360"/>
                <a:gd name="T8" fmla="*/ 944326 w 360"/>
                <a:gd name="T9" fmla="*/ 2335971 h 360"/>
                <a:gd name="T10" fmla="*/ 944326 w 360"/>
                <a:gd name="T11" fmla="*/ 2335971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0"/>
                <a:gd name="T19" fmla="*/ 0 h 360"/>
                <a:gd name="T20" fmla="*/ 360 w 360"/>
                <a:gd name="T21" fmla="*/ 360 h 3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0" h="360">
                  <a:moveTo>
                    <a:pt x="0" y="360"/>
                  </a:moveTo>
                  <a:lnTo>
                    <a:pt x="0" y="180"/>
                  </a:lnTo>
                  <a:lnTo>
                    <a:pt x="180" y="180"/>
                  </a:lnTo>
                  <a:lnTo>
                    <a:pt x="360" y="0"/>
                  </a:lnTo>
                  <a:lnTo>
                    <a:pt x="360" y="360"/>
                  </a:lnTo>
                  <a:lnTo>
                    <a:pt x="180" y="18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919" tIns="63963" rIns="127919" bIns="63963"/>
            <a:lstStyle/>
            <a:p>
              <a:endParaRPr lang="ru-RU"/>
            </a:p>
          </p:txBody>
        </p:sp>
      </p:grpSp>
      <p:sp>
        <p:nvSpPr>
          <p:cNvPr id="60" name="Text Box 224"/>
          <p:cNvSpPr txBox="1">
            <a:spLocks noChangeArrowheads="1"/>
          </p:cNvSpPr>
          <p:nvPr/>
        </p:nvSpPr>
        <p:spPr bwMode="auto">
          <a:xfrm>
            <a:off x="3619070" y="1736517"/>
            <a:ext cx="1904639" cy="1874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48513" tIns="24256" rIns="48513" bIns="24256">
            <a:spAutoFit/>
          </a:bodyPr>
          <a:lstStyle/>
          <a:p>
            <a:pPr defTabSz="684213"/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Подвижные средств ГГС</a:t>
            </a:r>
          </a:p>
        </p:txBody>
      </p:sp>
      <p:grpSp>
        <p:nvGrpSpPr>
          <p:cNvPr id="61" name="Group 90"/>
          <p:cNvGrpSpPr>
            <a:grpSpLocks/>
          </p:cNvGrpSpPr>
          <p:nvPr/>
        </p:nvGrpSpPr>
        <p:grpSpPr bwMode="auto">
          <a:xfrm>
            <a:off x="367484" y="7298554"/>
            <a:ext cx="177800" cy="163513"/>
            <a:chOff x="4032" y="3192"/>
            <a:chExt cx="96" cy="143"/>
          </a:xfrm>
        </p:grpSpPr>
        <p:sp>
          <p:nvSpPr>
            <p:cNvPr id="74" name="Rectangle 91"/>
            <p:cNvSpPr>
              <a:spLocks noChangeArrowheads="1"/>
            </p:cNvSpPr>
            <p:nvPr/>
          </p:nvSpPr>
          <p:spPr bwMode="auto">
            <a:xfrm>
              <a:off x="4032" y="3192"/>
              <a:ext cx="96" cy="96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 sz="1800" b="0" i="0"/>
            </a:p>
          </p:txBody>
        </p:sp>
        <p:sp>
          <p:nvSpPr>
            <p:cNvPr id="75" name="Rectangle 92"/>
            <p:cNvSpPr>
              <a:spLocks noChangeArrowheads="1"/>
            </p:cNvSpPr>
            <p:nvPr/>
          </p:nvSpPr>
          <p:spPr bwMode="auto">
            <a:xfrm>
              <a:off x="4032" y="3288"/>
              <a:ext cx="96" cy="47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 sz="1800" b="0" i="0"/>
            </a:p>
          </p:txBody>
        </p:sp>
      </p:grpSp>
      <p:sp>
        <p:nvSpPr>
          <p:cNvPr id="62" name="Rectangle 213"/>
          <p:cNvSpPr>
            <a:spLocks noChangeArrowheads="1"/>
          </p:cNvSpPr>
          <p:nvPr/>
        </p:nvSpPr>
        <p:spPr bwMode="auto">
          <a:xfrm>
            <a:off x="808801" y="7323568"/>
            <a:ext cx="1258887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684213"/>
            <a:r>
              <a:rPr lang="en-US" sz="900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9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Районный </a:t>
            </a:r>
            <a:r>
              <a:rPr lang="ru-RU" sz="900" dirty="0">
                <a:latin typeface="Times New Roman" pitchFamily="18" charset="0"/>
                <a:cs typeface="Times New Roman" pitchFamily="18" charset="0"/>
              </a:rPr>
              <a:t>узел связи </a:t>
            </a:r>
          </a:p>
        </p:txBody>
      </p:sp>
      <p:grpSp>
        <p:nvGrpSpPr>
          <p:cNvPr id="63" name="Group 231"/>
          <p:cNvGrpSpPr>
            <a:grpSpLocks/>
          </p:cNvGrpSpPr>
          <p:nvPr/>
        </p:nvGrpSpPr>
        <p:grpSpPr bwMode="auto">
          <a:xfrm>
            <a:off x="2951941" y="2309007"/>
            <a:ext cx="249237" cy="142875"/>
            <a:chOff x="-480" y="5061"/>
            <a:chExt cx="249" cy="144"/>
          </a:xfrm>
        </p:grpSpPr>
        <p:grpSp>
          <p:nvGrpSpPr>
            <p:cNvPr id="70" name="Group 232"/>
            <p:cNvGrpSpPr>
              <a:grpSpLocks/>
            </p:cNvGrpSpPr>
            <p:nvPr/>
          </p:nvGrpSpPr>
          <p:grpSpPr bwMode="auto">
            <a:xfrm>
              <a:off x="-382" y="5061"/>
              <a:ext cx="151" cy="144"/>
              <a:chOff x="-342" y="3475"/>
              <a:chExt cx="142" cy="170"/>
            </a:xfrm>
          </p:grpSpPr>
          <p:sp>
            <p:nvSpPr>
              <p:cNvPr id="72" name="AutoShape 233"/>
              <p:cNvSpPr>
                <a:spLocks noChangeArrowheads="1"/>
              </p:cNvSpPr>
              <p:nvPr/>
            </p:nvSpPr>
            <p:spPr bwMode="auto">
              <a:xfrm rot="-5400000">
                <a:off x="-330" y="3515"/>
                <a:ext cx="170" cy="90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eaVert" wrap="none" anchor="ctr"/>
              <a:lstStyle/>
              <a:p>
                <a:pPr defTabSz="681038"/>
                <a:endParaRPr lang="ru-RU" sz="11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73" name="Rectangle 234"/>
              <p:cNvSpPr>
                <a:spLocks noChangeArrowheads="1"/>
              </p:cNvSpPr>
              <p:nvPr/>
            </p:nvSpPr>
            <p:spPr bwMode="auto">
              <a:xfrm rot="5400000">
                <a:off x="-404" y="3537"/>
                <a:ext cx="170" cy="46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vert="eaVert" wrap="none" anchor="ctr"/>
              <a:lstStyle/>
              <a:p>
                <a:pPr defTabSz="681038"/>
                <a:endParaRPr lang="ru-RU" sz="11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71" name="Line 235"/>
            <p:cNvSpPr>
              <a:spLocks noChangeShapeType="1"/>
            </p:cNvSpPr>
            <p:nvPr/>
          </p:nvSpPr>
          <p:spPr bwMode="auto">
            <a:xfrm>
              <a:off x="-480" y="5135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64" name="Group 479"/>
          <p:cNvGrpSpPr>
            <a:grpSpLocks/>
          </p:cNvGrpSpPr>
          <p:nvPr/>
        </p:nvGrpSpPr>
        <p:grpSpPr bwMode="auto">
          <a:xfrm>
            <a:off x="3239277" y="2309007"/>
            <a:ext cx="249237" cy="142875"/>
            <a:chOff x="308" y="3793"/>
            <a:chExt cx="157" cy="90"/>
          </a:xfrm>
        </p:grpSpPr>
        <p:grpSp>
          <p:nvGrpSpPr>
            <p:cNvPr id="66" name="Group 232"/>
            <p:cNvGrpSpPr>
              <a:grpSpLocks/>
            </p:cNvGrpSpPr>
            <p:nvPr/>
          </p:nvGrpSpPr>
          <p:grpSpPr bwMode="auto">
            <a:xfrm>
              <a:off x="370" y="3793"/>
              <a:ext cx="95" cy="90"/>
              <a:chOff x="-342" y="3475"/>
              <a:chExt cx="142" cy="170"/>
            </a:xfrm>
          </p:grpSpPr>
          <p:sp>
            <p:nvSpPr>
              <p:cNvPr id="68" name="AutoShape 233"/>
              <p:cNvSpPr>
                <a:spLocks noChangeArrowheads="1"/>
              </p:cNvSpPr>
              <p:nvPr/>
            </p:nvSpPr>
            <p:spPr bwMode="auto">
              <a:xfrm rot="-5400000">
                <a:off x="-330" y="3515"/>
                <a:ext cx="170" cy="90"/>
              </a:xfrm>
              <a:prstGeom prst="triangle">
                <a:avLst>
                  <a:gd name="adj" fmla="val 50000"/>
                </a:avLst>
              </a:prstGeom>
              <a:solidFill>
                <a:schemeClr val="tx1"/>
              </a:solid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eaVert" wrap="none" anchor="ctr"/>
              <a:lstStyle/>
              <a:p>
                <a:pPr defTabSz="681038"/>
                <a:endParaRPr lang="ru-RU" sz="11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69" name="Rectangle 234"/>
              <p:cNvSpPr>
                <a:spLocks noChangeArrowheads="1"/>
              </p:cNvSpPr>
              <p:nvPr/>
            </p:nvSpPr>
            <p:spPr bwMode="auto">
              <a:xfrm rot="5400000">
                <a:off x="-404" y="3537"/>
                <a:ext cx="170" cy="46"/>
              </a:xfrm>
              <a:prstGeom prst="rect">
                <a:avLst/>
              </a:prstGeom>
              <a:solidFill>
                <a:schemeClr val="tx1"/>
              </a:solidFill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vert="eaVert" wrap="none" anchor="ctr"/>
              <a:lstStyle/>
              <a:p>
                <a:pPr defTabSz="681038"/>
                <a:endParaRPr lang="ru-RU" sz="1100">
                  <a:solidFill>
                    <a:srgbClr val="000000"/>
                  </a:solidFill>
                  <a:latin typeface="Times New Roman" pitchFamily="18" charset="0"/>
                </a:endParaRPr>
              </a:p>
            </p:txBody>
          </p:sp>
        </p:grpSp>
        <p:sp>
          <p:nvSpPr>
            <p:cNvPr id="67" name="Line 235"/>
            <p:cNvSpPr>
              <a:spLocks noChangeShapeType="1"/>
            </p:cNvSpPr>
            <p:nvPr/>
          </p:nvSpPr>
          <p:spPr bwMode="auto">
            <a:xfrm flipV="1">
              <a:off x="308" y="3838"/>
              <a:ext cx="90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65" name="Rectangle 215"/>
          <p:cNvSpPr>
            <a:spLocks noChangeArrowheads="1"/>
          </p:cNvSpPr>
          <p:nvPr/>
        </p:nvSpPr>
        <p:spPr bwMode="auto">
          <a:xfrm>
            <a:off x="3666321" y="2318531"/>
            <a:ext cx="2928958" cy="1384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defTabSz="684213"/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ГГС 1 включена в АСЦО, 2 не включена в АСЦО</a:t>
            </a:r>
          </a:p>
        </p:txBody>
      </p:sp>
      <p:sp>
        <p:nvSpPr>
          <p:cNvPr id="107" name="Прямоугольник 106"/>
          <p:cNvSpPr/>
          <p:nvPr/>
        </p:nvSpPr>
        <p:spPr>
          <a:xfrm>
            <a:off x="3594883" y="4461671"/>
            <a:ext cx="18473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717550">
              <a:spcBef>
                <a:spcPct val="50000"/>
              </a:spcBef>
            </a:pPr>
            <a:endParaRPr lang="ru-RU" sz="90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3166255" y="4390233"/>
            <a:ext cx="5715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b="1" dirty="0" smtClean="0"/>
              <a:t>ППП</a:t>
            </a:r>
            <a:endParaRPr lang="ru-RU" sz="900" b="1" dirty="0"/>
          </a:p>
        </p:txBody>
      </p:sp>
      <p:grpSp>
        <p:nvGrpSpPr>
          <p:cNvPr id="112" name="Группа 111"/>
          <p:cNvGrpSpPr/>
          <p:nvPr/>
        </p:nvGrpSpPr>
        <p:grpSpPr>
          <a:xfrm>
            <a:off x="3094817" y="4818861"/>
            <a:ext cx="494046" cy="284952"/>
            <a:chOff x="1787235" y="6454318"/>
            <a:chExt cx="494046" cy="284952"/>
          </a:xfrm>
        </p:grpSpPr>
        <p:sp>
          <p:nvSpPr>
            <p:cNvPr id="113" name="Полилиния 112"/>
            <p:cNvSpPr/>
            <p:nvPr/>
          </p:nvSpPr>
          <p:spPr>
            <a:xfrm>
              <a:off x="1821176" y="6454318"/>
              <a:ext cx="405646" cy="238900"/>
            </a:xfrm>
            <a:custGeom>
              <a:avLst/>
              <a:gdLst>
                <a:gd name="connsiteX0" fmla="*/ 0 w 1866900"/>
                <a:gd name="connsiteY0" fmla="*/ 600075 h 600075"/>
                <a:gd name="connsiteX1" fmla="*/ 0 w 1866900"/>
                <a:gd name="connsiteY1" fmla="*/ 266700 h 600075"/>
                <a:gd name="connsiteX2" fmla="*/ 638175 w 1866900"/>
                <a:gd name="connsiteY2" fmla="*/ 266700 h 600075"/>
                <a:gd name="connsiteX3" fmla="*/ 638175 w 1866900"/>
                <a:gd name="connsiteY3" fmla="*/ 0 h 600075"/>
                <a:gd name="connsiteX4" fmla="*/ 1866900 w 1866900"/>
                <a:gd name="connsiteY4" fmla="*/ 0 h 600075"/>
                <a:gd name="connsiteX5" fmla="*/ 1866900 w 1866900"/>
                <a:gd name="connsiteY5" fmla="*/ 600075 h 600075"/>
                <a:gd name="connsiteX6" fmla="*/ 0 w 1866900"/>
                <a:gd name="connsiteY6" fmla="*/ 600075 h 600075"/>
                <a:gd name="connsiteX0" fmla="*/ 0 w 1866900"/>
                <a:gd name="connsiteY0" fmla="*/ 600075 h 600075"/>
                <a:gd name="connsiteX1" fmla="*/ 319531 w 1866900"/>
                <a:gd name="connsiteY1" fmla="*/ 266700 h 600075"/>
                <a:gd name="connsiteX2" fmla="*/ 638175 w 1866900"/>
                <a:gd name="connsiteY2" fmla="*/ 266700 h 600075"/>
                <a:gd name="connsiteX3" fmla="*/ 638175 w 1866900"/>
                <a:gd name="connsiteY3" fmla="*/ 0 h 600075"/>
                <a:gd name="connsiteX4" fmla="*/ 1866900 w 1866900"/>
                <a:gd name="connsiteY4" fmla="*/ 0 h 600075"/>
                <a:gd name="connsiteX5" fmla="*/ 1866900 w 1866900"/>
                <a:gd name="connsiteY5" fmla="*/ 600075 h 600075"/>
                <a:gd name="connsiteX6" fmla="*/ 0 w 1866900"/>
                <a:gd name="connsiteY6" fmla="*/ 600075 h 600075"/>
                <a:gd name="connsiteX0" fmla="*/ 0 w 1547369"/>
                <a:gd name="connsiteY0" fmla="*/ 600075 h 600075"/>
                <a:gd name="connsiteX1" fmla="*/ 0 w 1547369"/>
                <a:gd name="connsiteY1" fmla="*/ 266700 h 600075"/>
                <a:gd name="connsiteX2" fmla="*/ 318644 w 1547369"/>
                <a:gd name="connsiteY2" fmla="*/ 266700 h 600075"/>
                <a:gd name="connsiteX3" fmla="*/ 318644 w 1547369"/>
                <a:gd name="connsiteY3" fmla="*/ 0 h 600075"/>
                <a:gd name="connsiteX4" fmla="*/ 1547369 w 1547369"/>
                <a:gd name="connsiteY4" fmla="*/ 0 h 600075"/>
                <a:gd name="connsiteX5" fmla="*/ 1547369 w 1547369"/>
                <a:gd name="connsiteY5" fmla="*/ 600075 h 600075"/>
                <a:gd name="connsiteX6" fmla="*/ 0 w 1547369"/>
                <a:gd name="connsiteY6" fmla="*/ 600075 h 600075"/>
                <a:gd name="connsiteX0" fmla="*/ 163977 w 1711346"/>
                <a:gd name="connsiteY0" fmla="*/ 600075 h 600075"/>
                <a:gd name="connsiteX1" fmla="*/ 0 w 1711346"/>
                <a:gd name="connsiteY1" fmla="*/ 266700 h 600075"/>
                <a:gd name="connsiteX2" fmla="*/ 482621 w 1711346"/>
                <a:gd name="connsiteY2" fmla="*/ 266700 h 600075"/>
                <a:gd name="connsiteX3" fmla="*/ 482621 w 1711346"/>
                <a:gd name="connsiteY3" fmla="*/ 0 h 600075"/>
                <a:gd name="connsiteX4" fmla="*/ 1711346 w 1711346"/>
                <a:gd name="connsiteY4" fmla="*/ 0 h 600075"/>
                <a:gd name="connsiteX5" fmla="*/ 1711346 w 1711346"/>
                <a:gd name="connsiteY5" fmla="*/ 600075 h 600075"/>
                <a:gd name="connsiteX6" fmla="*/ 163977 w 1711346"/>
                <a:gd name="connsiteY6" fmla="*/ 600075 h 600075"/>
                <a:gd name="connsiteX0" fmla="*/ 0 w 1711346"/>
                <a:gd name="connsiteY0" fmla="*/ 600075 h 600075"/>
                <a:gd name="connsiteX1" fmla="*/ 0 w 1711346"/>
                <a:gd name="connsiteY1" fmla="*/ 266700 h 600075"/>
                <a:gd name="connsiteX2" fmla="*/ 482621 w 1711346"/>
                <a:gd name="connsiteY2" fmla="*/ 266700 h 600075"/>
                <a:gd name="connsiteX3" fmla="*/ 482621 w 1711346"/>
                <a:gd name="connsiteY3" fmla="*/ 0 h 600075"/>
                <a:gd name="connsiteX4" fmla="*/ 1711346 w 1711346"/>
                <a:gd name="connsiteY4" fmla="*/ 0 h 600075"/>
                <a:gd name="connsiteX5" fmla="*/ 1711346 w 1711346"/>
                <a:gd name="connsiteY5" fmla="*/ 600075 h 600075"/>
                <a:gd name="connsiteX6" fmla="*/ 0 w 1711346"/>
                <a:gd name="connsiteY6" fmla="*/ 600075 h 600075"/>
                <a:gd name="connsiteX0" fmla="*/ 0 w 1711346"/>
                <a:gd name="connsiteY0" fmla="*/ 600075 h 600075"/>
                <a:gd name="connsiteX1" fmla="*/ 0 w 1711346"/>
                <a:gd name="connsiteY1" fmla="*/ 266700 h 600075"/>
                <a:gd name="connsiteX2" fmla="*/ 482621 w 1711346"/>
                <a:gd name="connsiteY2" fmla="*/ 266700 h 600075"/>
                <a:gd name="connsiteX3" fmla="*/ 482621 w 1711346"/>
                <a:gd name="connsiteY3" fmla="*/ 0 h 600075"/>
                <a:gd name="connsiteX4" fmla="*/ 1305615 w 1711346"/>
                <a:gd name="connsiteY4" fmla="*/ 0 h 600075"/>
                <a:gd name="connsiteX5" fmla="*/ 1711346 w 1711346"/>
                <a:gd name="connsiteY5" fmla="*/ 600075 h 600075"/>
                <a:gd name="connsiteX6" fmla="*/ 0 w 1711346"/>
                <a:gd name="connsiteY6" fmla="*/ 600075 h 600075"/>
                <a:gd name="connsiteX0" fmla="*/ 0 w 1305615"/>
                <a:gd name="connsiteY0" fmla="*/ 600075 h 600075"/>
                <a:gd name="connsiteX1" fmla="*/ 0 w 1305615"/>
                <a:gd name="connsiteY1" fmla="*/ 266700 h 600075"/>
                <a:gd name="connsiteX2" fmla="*/ 482621 w 1305615"/>
                <a:gd name="connsiteY2" fmla="*/ 266700 h 600075"/>
                <a:gd name="connsiteX3" fmla="*/ 482621 w 1305615"/>
                <a:gd name="connsiteY3" fmla="*/ 0 h 600075"/>
                <a:gd name="connsiteX4" fmla="*/ 1305615 w 1305615"/>
                <a:gd name="connsiteY4" fmla="*/ 0 h 600075"/>
                <a:gd name="connsiteX5" fmla="*/ 1305615 w 1305615"/>
                <a:gd name="connsiteY5" fmla="*/ 600075 h 600075"/>
                <a:gd name="connsiteX6" fmla="*/ 0 w 1305615"/>
                <a:gd name="connsiteY6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5615" h="600075">
                  <a:moveTo>
                    <a:pt x="0" y="600075"/>
                  </a:moveTo>
                  <a:lnTo>
                    <a:pt x="0" y="266700"/>
                  </a:lnTo>
                  <a:lnTo>
                    <a:pt x="482621" y="266700"/>
                  </a:lnTo>
                  <a:lnTo>
                    <a:pt x="482621" y="0"/>
                  </a:lnTo>
                  <a:lnTo>
                    <a:pt x="1305615" y="0"/>
                  </a:lnTo>
                  <a:lnTo>
                    <a:pt x="1305615" y="600075"/>
                  </a:lnTo>
                  <a:lnTo>
                    <a:pt x="0" y="600075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FF"/>
                </a:solidFill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787235" y="6508438"/>
              <a:ext cx="494046" cy="2308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900" b="1" dirty="0" smtClean="0">
                  <a:solidFill>
                    <a:srgbClr val="0000FF"/>
                  </a:solidFill>
                </a:rPr>
                <a:t>ППЗТ</a:t>
              </a:r>
              <a:endParaRPr lang="ru-RU" sz="900" b="1" dirty="0">
                <a:solidFill>
                  <a:srgbClr val="0000FF"/>
                </a:solidFill>
              </a:endParaRPr>
            </a:p>
          </p:txBody>
        </p:sp>
      </p:grpSp>
      <p:grpSp>
        <p:nvGrpSpPr>
          <p:cNvPr id="115" name="Группа 114"/>
          <p:cNvGrpSpPr/>
          <p:nvPr/>
        </p:nvGrpSpPr>
        <p:grpSpPr>
          <a:xfrm>
            <a:off x="3094817" y="5247489"/>
            <a:ext cx="511679" cy="284952"/>
            <a:chOff x="1749592" y="6747687"/>
            <a:chExt cx="511679" cy="284952"/>
          </a:xfrm>
        </p:grpSpPr>
        <p:sp>
          <p:nvSpPr>
            <p:cNvPr id="116" name="Полилиния 115"/>
            <p:cNvSpPr/>
            <p:nvPr/>
          </p:nvSpPr>
          <p:spPr>
            <a:xfrm>
              <a:off x="1808933" y="6747687"/>
              <a:ext cx="405646" cy="238900"/>
            </a:xfrm>
            <a:custGeom>
              <a:avLst/>
              <a:gdLst>
                <a:gd name="connsiteX0" fmla="*/ 0 w 1866900"/>
                <a:gd name="connsiteY0" fmla="*/ 600075 h 600075"/>
                <a:gd name="connsiteX1" fmla="*/ 0 w 1866900"/>
                <a:gd name="connsiteY1" fmla="*/ 266700 h 600075"/>
                <a:gd name="connsiteX2" fmla="*/ 638175 w 1866900"/>
                <a:gd name="connsiteY2" fmla="*/ 266700 h 600075"/>
                <a:gd name="connsiteX3" fmla="*/ 638175 w 1866900"/>
                <a:gd name="connsiteY3" fmla="*/ 0 h 600075"/>
                <a:gd name="connsiteX4" fmla="*/ 1866900 w 1866900"/>
                <a:gd name="connsiteY4" fmla="*/ 0 h 600075"/>
                <a:gd name="connsiteX5" fmla="*/ 1866900 w 1866900"/>
                <a:gd name="connsiteY5" fmla="*/ 600075 h 600075"/>
                <a:gd name="connsiteX6" fmla="*/ 0 w 1866900"/>
                <a:gd name="connsiteY6" fmla="*/ 600075 h 600075"/>
                <a:gd name="connsiteX0" fmla="*/ 0 w 1866900"/>
                <a:gd name="connsiteY0" fmla="*/ 600075 h 600075"/>
                <a:gd name="connsiteX1" fmla="*/ 319531 w 1866900"/>
                <a:gd name="connsiteY1" fmla="*/ 266700 h 600075"/>
                <a:gd name="connsiteX2" fmla="*/ 638175 w 1866900"/>
                <a:gd name="connsiteY2" fmla="*/ 266700 h 600075"/>
                <a:gd name="connsiteX3" fmla="*/ 638175 w 1866900"/>
                <a:gd name="connsiteY3" fmla="*/ 0 h 600075"/>
                <a:gd name="connsiteX4" fmla="*/ 1866900 w 1866900"/>
                <a:gd name="connsiteY4" fmla="*/ 0 h 600075"/>
                <a:gd name="connsiteX5" fmla="*/ 1866900 w 1866900"/>
                <a:gd name="connsiteY5" fmla="*/ 600075 h 600075"/>
                <a:gd name="connsiteX6" fmla="*/ 0 w 1866900"/>
                <a:gd name="connsiteY6" fmla="*/ 600075 h 600075"/>
                <a:gd name="connsiteX0" fmla="*/ 0 w 1547369"/>
                <a:gd name="connsiteY0" fmla="*/ 600075 h 600075"/>
                <a:gd name="connsiteX1" fmla="*/ 0 w 1547369"/>
                <a:gd name="connsiteY1" fmla="*/ 266700 h 600075"/>
                <a:gd name="connsiteX2" fmla="*/ 318644 w 1547369"/>
                <a:gd name="connsiteY2" fmla="*/ 266700 h 600075"/>
                <a:gd name="connsiteX3" fmla="*/ 318644 w 1547369"/>
                <a:gd name="connsiteY3" fmla="*/ 0 h 600075"/>
                <a:gd name="connsiteX4" fmla="*/ 1547369 w 1547369"/>
                <a:gd name="connsiteY4" fmla="*/ 0 h 600075"/>
                <a:gd name="connsiteX5" fmla="*/ 1547369 w 1547369"/>
                <a:gd name="connsiteY5" fmla="*/ 600075 h 600075"/>
                <a:gd name="connsiteX6" fmla="*/ 0 w 1547369"/>
                <a:gd name="connsiteY6" fmla="*/ 600075 h 600075"/>
                <a:gd name="connsiteX0" fmla="*/ 163977 w 1711346"/>
                <a:gd name="connsiteY0" fmla="*/ 600075 h 600075"/>
                <a:gd name="connsiteX1" fmla="*/ 0 w 1711346"/>
                <a:gd name="connsiteY1" fmla="*/ 266700 h 600075"/>
                <a:gd name="connsiteX2" fmla="*/ 482621 w 1711346"/>
                <a:gd name="connsiteY2" fmla="*/ 266700 h 600075"/>
                <a:gd name="connsiteX3" fmla="*/ 482621 w 1711346"/>
                <a:gd name="connsiteY3" fmla="*/ 0 h 600075"/>
                <a:gd name="connsiteX4" fmla="*/ 1711346 w 1711346"/>
                <a:gd name="connsiteY4" fmla="*/ 0 h 600075"/>
                <a:gd name="connsiteX5" fmla="*/ 1711346 w 1711346"/>
                <a:gd name="connsiteY5" fmla="*/ 600075 h 600075"/>
                <a:gd name="connsiteX6" fmla="*/ 163977 w 1711346"/>
                <a:gd name="connsiteY6" fmla="*/ 600075 h 600075"/>
                <a:gd name="connsiteX0" fmla="*/ 0 w 1711346"/>
                <a:gd name="connsiteY0" fmla="*/ 600075 h 600075"/>
                <a:gd name="connsiteX1" fmla="*/ 0 w 1711346"/>
                <a:gd name="connsiteY1" fmla="*/ 266700 h 600075"/>
                <a:gd name="connsiteX2" fmla="*/ 482621 w 1711346"/>
                <a:gd name="connsiteY2" fmla="*/ 266700 h 600075"/>
                <a:gd name="connsiteX3" fmla="*/ 482621 w 1711346"/>
                <a:gd name="connsiteY3" fmla="*/ 0 h 600075"/>
                <a:gd name="connsiteX4" fmla="*/ 1711346 w 1711346"/>
                <a:gd name="connsiteY4" fmla="*/ 0 h 600075"/>
                <a:gd name="connsiteX5" fmla="*/ 1711346 w 1711346"/>
                <a:gd name="connsiteY5" fmla="*/ 600075 h 600075"/>
                <a:gd name="connsiteX6" fmla="*/ 0 w 1711346"/>
                <a:gd name="connsiteY6" fmla="*/ 600075 h 600075"/>
                <a:gd name="connsiteX0" fmla="*/ 0 w 1711346"/>
                <a:gd name="connsiteY0" fmla="*/ 600075 h 600075"/>
                <a:gd name="connsiteX1" fmla="*/ 0 w 1711346"/>
                <a:gd name="connsiteY1" fmla="*/ 266700 h 600075"/>
                <a:gd name="connsiteX2" fmla="*/ 482621 w 1711346"/>
                <a:gd name="connsiteY2" fmla="*/ 266700 h 600075"/>
                <a:gd name="connsiteX3" fmla="*/ 482621 w 1711346"/>
                <a:gd name="connsiteY3" fmla="*/ 0 h 600075"/>
                <a:gd name="connsiteX4" fmla="*/ 1305615 w 1711346"/>
                <a:gd name="connsiteY4" fmla="*/ 0 h 600075"/>
                <a:gd name="connsiteX5" fmla="*/ 1711346 w 1711346"/>
                <a:gd name="connsiteY5" fmla="*/ 600075 h 600075"/>
                <a:gd name="connsiteX6" fmla="*/ 0 w 1711346"/>
                <a:gd name="connsiteY6" fmla="*/ 600075 h 600075"/>
                <a:gd name="connsiteX0" fmla="*/ 0 w 1305615"/>
                <a:gd name="connsiteY0" fmla="*/ 600075 h 600075"/>
                <a:gd name="connsiteX1" fmla="*/ 0 w 1305615"/>
                <a:gd name="connsiteY1" fmla="*/ 266700 h 600075"/>
                <a:gd name="connsiteX2" fmla="*/ 482621 w 1305615"/>
                <a:gd name="connsiteY2" fmla="*/ 266700 h 600075"/>
                <a:gd name="connsiteX3" fmla="*/ 482621 w 1305615"/>
                <a:gd name="connsiteY3" fmla="*/ 0 h 600075"/>
                <a:gd name="connsiteX4" fmla="*/ 1305615 w 1305615"/>
                <a:gd name="connsiteY4" fmla="*/ 0 h 600075"/>
                <a:gd name="connsiteX5" fmla="*/ 1305615 w 1305615"/>
                <a:gd name="connsiteY5" fmla="*/ 600075 h 600075"/>
                <a:gd name="connsiteX6" fmla="*/ 0 w 1305615"/>
                <a:gd name="connsiteY6" fmla="*/ 600075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5615" h="600075">
                  <a:moveTo>
                    <a:pt x="0" y="600075"/>
                  </a:moveTo>
                  <a:lnTo>
                    <a:pt x="0" y="266700"/>
                  </a:lnTo>
                  <a:lnTo>
                    <a:pt x="482621" y="266700"/>
                  </a:lnTo>
                  <a:lnTo>
                    <a:pt x="482621" y="0"/>
                  </a:lnTo>
                  <a:lnTo>
                    <a:pt x="1305615" y="0"/>
                  </a:lnTo>
                  <a:lnTo>
                    <a:pt x="1305615" y="600075"/>
                  </a:lnTo>
                  <a:lnTo>
                    <a:pt x="0" y="600075"/>
                  </a:lnTo>
                  <a:close/>
                </a:path>
              </a:pathLst>
            </a:custGeom>
            <a:solidFill>
              <a:schemeClr val="bg1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>
                <a:solidFill>
                  <a:srgbClr val="0000FF"/>
                </a:solidFill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749592" y="6801807"/>
              <a:ext cx="511679" cy="2308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ru-RU" sz="900" b="1" dirty="0" smtClean="0">
                  <a:solidFill>
                    <a:srgbClr val="FF0000"/>
                  </a:solidFill>
                </a:rPr>
                <a:t>ППТО</a:t>
              </a:r>
              <a:endParaRPr lang="ru-RU" sz="900" b="1" dirty="0">
                <a:solidFill>
                  <a:srgbClr val="FF0000"/>
                </a:solidFill>
              </a:endParaRPr>
            </a:p>
          </p:txBody>
        </p:sp>
      </p:grpSp>
      <p:sp>
        <p:nvSpPr>
          <p:cNvPr id="127" name="Прямоугольник 126"/>
          <p:cNvSpPr/>
          <p:nvPr/>
        </p:nvSpPr>
        <p:spPr>
          <a:xfrm>
            <a:off x="3737759" y="4390233"/>
            <a:ext cx="1601721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defTabSz="868363">
              <a:spcBef>
                <a:spcPct val="50000"/>
              </a:spcBef>
            </a:pP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- Подвижный пункт питания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8" name="Text Box 50"/>
          <p:cNvSpPr txBox="1">
            <a:spLocks noChangeArrowheads="1"/>
          </p:cNvSpPr>
          <p:nvPr/>
        </p:nvSpPr>
        <p:spPr bwMode="auto">
          <a:xfrm>
            <a:off x="3737759" y="4890299"/>
            <a:ext cx="2102182" cy="2043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Подвижный пункт заправки топливом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29" name="Text Box 50"/>
          <p:cNvSpPr txBox="1">
            <a:spLocks noChangeArrowheads="1"/>
          </p:cNvSpPr>
          <p:nvPr/>
        </p:nvSpPr>
        <p:spPr bwMode="auto">
          <a:xfrm>
            <a:off x="3737759" y="5247489"/>
            <a:ext cx="2102182" cy="2043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Подвижный пункт заправки топливом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pic>
        <p:nvPicPr>
          <p:cNvPr id="130" name="Picture 2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5" cstate="print"/>
          <a:srcRect l="10035" t="5436" r="77399" b="85072"/>
          <a:stretch>
            <a:fillRect/>
          </a:stretch>
        </p:blipFill>
        <p:spPr bwMode="auto">
          <a:xfrm>
            <a:off x="3237693" y="6962001"/>
            <a:ext cx="144000" cy="212868"/>
          </a:xfrm>
          <a:prstGeom prst="rect">
            <a:avLst/>
          </a:prstGeom>
          <a:noFill/>
        </p:spPr>
      </p:pic>
      <p:pic>
        <p:nvPicPr>
          <p:cNvPr id="131" name="Picture 2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6" cstate="print"/>
          <a:srcRect l="76843" t="5290" r="10592" b="85279"/>
          <a:stretch>
            <a:fillRect/>
          </a:stretch>
        </p:blipFill>
        <p:spPr bwMode="auto">
          <a:xfrm>
            <a:off x="3237693" y="6461935"/>
            <a:ext cx="144000" cy="211500"/>
          </a:xfrm>
          <a:prstGeom prst="rect">
            <a:avLst/>
          </a:prstGeom>
          <a:noFill/>
        </p:spPr>
      </p:pic>
      <p:pic>
        <p:nvPicPr>
          <p:cNvPr id="132" name="Picture 2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7" cstate="print"/>
          <a:srcRect l="76712" t="19538" r="10722" b="70964"/>
          <a:stretch>
            <a:fillRect/>
          </a:stretch>
        </p:blipFill>
        <p:spPr bwMode="auto">
          <a:xfrm>
            <a:off x="6595279" y="2032779"/>
            <a:ext cx="144000" cy="213000"/>
          </a:xfrm>
          <a:prstGeom prst="rect">
            <a:avLst/>
          </a:prstGeom>
          <a:noFill/>
        </p:spPr>
      </p:pic>
      <p:pic>
        <p:nvPicPr>
          <p:cNvPr id="133" name="Picture 2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8" cstate="print"/>
          <a:srcRect l="9817" t="47158" r="77738" b="43405"/>
          <a:stretch>
            <a:fillRect/>
          </a:stretch>
        </p:blipFill>
        <p:spPr bwMode="auto">
          <a:xfrm>
            <a:off x="3237693" y="6033307"/>
            <a:ext cx="144000" cy="213672"/>
          </a:xfrm>
          <a:prstGeom prst="rect">
            <a:avLst/>
          </a:prstGeom>
          <a:noFill/>
        </p:spPr>
      </p:pic>
      <p:pic>
        <p:nvPicPr>
          <p:cNvPr id="134" name="Picture 3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9" cstate="print"/>
          <a:srcRect l="10089" t="34019" r="77607" b="56616"/>
          <a:stretch>
            <a:fillRect/>
          </a:stretch>
        </p:blipFill>
        <p:spPr bwMode="auto">
          <a:xfrm>
            <a:off x="3237693" y="5676117"/>
            <a:ext cx="144000" cy="214468"/>
          </a:xfrm>
          <a:prstGeom prst="rect">
            <a:avLst/>
          </a:prstGeom>
          <a:noFill/>
        </p:spPr>
      </p:pic>
      <p:pic>
        <p:nvPicPr>
          <p:cNvPr id="135" name="Picture 3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10" cstate="print"/>
          <a:srcRect l="42531" t="47202" r="44611" b="43152"/>
          <a:stretch>
            <a:fillRect/>
          </a:stretch>
        </p:blipFill>
        <p:spPr bwMode="auto">
          <a:xfrm>
            <a:off x="6595279" y="1675589"/>
            <a:ext cx="144000" cy="211396"/>
          </a:xfrm>
          <a:prstGeom prst="rect">
            <a:avLst/>
          </a:prstGeom>
          <a:noFill/>
        </p:spPr>
      </p:pic>
      <p:pic>
        <p:nvPicPr>
          <p:cNvPr id="136" name="Picture 3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11" cstate="print"/>
          <a:srcRect l="76544" t="81852" r="10890" b="8889"/>
          <a:stretch>
            <a:fillRect/>
          </a:stretch>
        </p:blipFill>
        <p:spPr bwMode="auto">
          <a:xfrm>
            <a:off x="6595279" y="1246961"/>
            <a:ext cx="144000" cy="207628"/>
          </a:xfrm>
          <a:prstGeom prst="rect">
            <a:avLst/>
          </a:prstGeom>
          <a:noFill/>
        </p:spPr>
      </p:pic>
      <p:pic>
        <p:nvPicPr>
          <p:cNvPr id="137" name="Picture 3" descr="C:\Documents and Settings\99001\Рабочий стол\ПО фад\serv.jpg"/>
          <p:cNvPicPr>
            <a:picLocks noChangeAspect="1" noChangeArrowheads="1"/>
          </p:cNvPicPr>
          <p:nvPr/>
        </p:nvPicPr>
        <p:blipFill>
          <a:blip r:embed="rId12" cstate="print"/>
          <a:srcRect l="9803" t="19589" r="77339" b="70779"/>
          <a:stretch>
            <a:fillRect/>
          </a:stretch>
        </p:blipFill>
        <p:spPr bwMode="auto">
          <a:xfrm>
            <a:off x="3237693" y="7390629"/>
            <a:ext cx="144000" cy="211092"/>
          </a:xfrm>
          <a:prstGeom prst="rect">
            <a:avLst/>
          </a:prstGeom>
          <a:noFill/>
        </p:spPr>
      </p:pic>
      <p:pic>
        <p:nvPicPr>
          <p:cNvPr id="138" name="Picture 275" descr="H:\666.gif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595279" y="2389969"/>
            <a:ext cx="144000" cy="1890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9" name="Text Box 50"/>
          <p:cNvSpPr txBox="1">
            <a:spLocks noChangeArrowheads="1"/>
          </p:cNvSpPr>
          <p:nvPr/>
        </p:nvSpPr>
        <p:spPr bwMode="auto">
          <a:xfrm>
            <a:off x="3594883" y="5676117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«Пункт питания»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0" name="Text Box 50"/>
          <p:cNvSpPr txBox="1">
            <a:spLocks noChangeArrowheads="1"/>
          </p:cNvSpPr>
          <p:nvPr/>
        </p:nvSpPr>
        <p:spPr bwMode="auto">
          <a:xfrm>
            <a:off x="3523445" y="6033307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«Кемпинг»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1" name="Text Box 50"/>
          <p:cNvSpPr txBox="1">
            <a:spLocks noChangeArrowheads="1"/>
          </p:cNvSpPr>
          <p:nvPr/>
        </p:nvSpPr>
        <p:spPr bwMode="auto">
          <a:xfrm>
            <a:off x="3594883" y="6461935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«Автозаправочная станция»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2" name="Text Box 50"/>
          <p:cNvSpPr txBox="1">
            <a:spLocks noChangeArrowheads="1"/>
          </p:cNvSpPr>
          <p:nvPr/>
        </p:nvSpPr>
        <p:spPr bwMode="auto">
          <a:xfrm>
            <a:off x="3594883" y="6962001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«Пункт первой медицинской помощи»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3" name="Text Box 50"/>
          <p:cNvSpPr txBox="1">
            <a:spLocks noChangeArrowheads="1"/>
          </p:cNvSpPr>
          <p:nvPr/>
        </p:nvSpPr>
        <p:spPr bwMode="auto">
          <a:xfrm>
            <a:off x="3666321" y="7390629"/>
            <a:ext cx="2786082" cy="2043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«Техническое обслуживание автомобилей»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4" name="Text Box 50"/>
          <p:cNvSpPr txBox="1">
            <a:spLocks noChangeArrowheads="1"/>
          </p:cNvSpPr>
          <p:nvPr/>
        </p:nvSpPr>
        <p:spPr bwMode="auto">
          <a:xfrm>
            <a:off x="6809593" y="1246961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«Туалет»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5" name="Text Box 50"/>
          <p:cNvSpPr txBox="1">
            <a:spLocks noChangeArrowheads="1"/>
          </p:cNvSpPr>
          <p:nvPr/>
        </p:nvSpPr>
        <p:spPr bwMode="auto">
          <a:xfrm>
            <a:off x="6809593" y="1675589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«Место отдыха»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6" name="Text Box 50"/>
          <p:cNvSpPr txBox="1">
            <a:spLocks noChangeArrowheads="1"/>
          </p:cNvSpPr>
          <p:nvPr/>
        </p:nvSpPr>
        <p:spPr bwMode="auto">
          <a:xfrm>
            <a:off x="6881031" y="2032779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«Телефон»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7" name="Text Box 50"/>
          <p:cNvSpPr txBox="1">
            <a:spLocks noChangeArrowheads="1"/>
          </p:cNvSpPr>
          <p:nvPr/>
        </p:nvSpPr>
        <p:spPr bwMode="auto">
          <a:xfrm>
            <a:off x="6881031" y="2389969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«Пост дорожно-патрульной службы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6881031" y="2747159"/>
            <a:ext cx="175558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Видеокамера</a:t>
            </a:r>
            <a:endParaRPr lang="ru-RU" sz="900" dirty="0">
              <a:solidFill>
                <a:srgbClr val="000000"/>
              </a:solidFill>
              <a:latin typeface="Calibri" pitchFamily="34" charset="0"/>
              <a:cs typeface="Arial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6881031" y="3175787"/>
            <a:ext cx="193796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Пост метеоконтроля</a:t>
            </a:r>
          </a:p>
        </p:txBody>
      </p:sp>
      <p:pic>
        <p:nvPicPr>
          <p:cNvPr id="150" name="Picture 7"/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EFEFE"/>
              </a:clrFrom>
              <a:clrTo>
                <a:srgbClr val="FEFEFE">
                  <a:alpha val="0"/>
                </a:srgbClr>
              </a:clrTo>
            </a:clrChange>
          </a:blip>
          <a:stretch>
            <a:fillRect/>
          </a:stretch>
        </p:blipFill>
        <p:spPr bwMode="auto">
          <a:xfrm>
            <a:off x="6523841" y="2747159"/>
            <a:ext cx="231319" cy="1836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1" name="Группа 150"/>
          <p:cNvGrpSpPr/>
          <p:nvPr/>
        </p:nvGrpSpPr>
        <p:grpSpPr>
          <a:xfrm>
            <a:off x="6452403" y="3175787"/>
            <a:ext cx="248434" cy="195267"/>
            <a:chOff x="142844" y="6500834"/>
            <a:chExt cx="248434" cy="195267"/>
          </a:xfrm>
        </p:grpSpPr>
        <p:sp>
          <p:nvSpPr>
            <p:cNvPr id="152" name="Овал 151"/>
            <p:cNvSpPr/>
            <p:nvPr/>
          </p:nvSpPr>
          <p:spPr>
            <a:xfrm>
              <a:off x="142844" y="6500834"/>
              <a:ext cx="248434" cy="195267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grpSp>
          <p:nvGrpSpPr>
            <p:cNvPr id="153" name="Группа 268"/>
            <p:cNvGrpSpPr/>
            <p:nvPr/>
          </p:nvGrpSpPr>
          <p:grpSpPr>
            <a:xfrm>
              <a:off x="205442" y="6570312"/>
              <a:ext cx="180296" cy="100016"/>
              <a:chOff x="4625876" y="3548066"/>
              <a:chExt cx="467343" cy="238136"/>
            </a:xfrm>
          </p:grpSpPr>
          <p:sp>
            <p:nvSpPr>
              <p:cNvPr id="154" name="Равнобедренный треугольник 153"/>
              <p:cNvSpPr/>
              <p:nvPr/>
            </p:nvSpPr>
            <p:spPr>
              <a:xfrm>
                <a:off x="4643447" y="3643325"/>
                <a:ext cx="214314" cy="142877"/>
              </a:xfrm>
              <a:prstGeom prst="triangle">
                <a:avLst/>
              </a:prstGeom>
              <a:solidFill>
                <a:schemeClr val="accent1">
                  <a:lumMod val="40000"/>
                  <a:lumOff val="60000"/>
                </a:schemeClr>
              </a:solidFill>
              <a:ln>
                <a:solidFill>
                  <a:schemeClr val="tx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/>
              </a:p>
            </p:txBody>
          </p:sp>
          <p:cxnSp>
            <p:nvCxnSpPr>
              <p:cNvPr id="155" name="Прямая соединительная линия 154"/>
              <p:cNvCxnSpPr>
                <a:stCxn id="154" idx="0"/>
              </p:cNvCxnSpPr>
              <p:nvPr/>
            </p:nvCxnSpPr>
            <p:spPr>
              <a:xfrm rot="5400000" flipH="1" flipV="1">
                <a:off x="4707335" y="3599260"/>
                <a:ext cx="87314" cy="794"/>
              </a:xfrm>
              <a:prstGeom prst="line">
                <a:avLst/>
              </a:prstGeom>
              <a:ln>
                <a:solidFill>
                  <a:schemeClr val="tx2"/>
                </a:solidFill>
              </a:ln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 стрелкой 155"/>
              <p:cNvCxnSpPr/>
              <p:nvPr/>
            </p:nvCxnSpPr>
            <p:spPr>
              <a:xfrm>
                <a:off x="4625876" y="3548066"/>
                <a:ext cx="467343" cy="2648"/>
              </a:xfrm>
              <a:prstGeom prst="straightConnector1">
                <a:avLst/>
              </a:prstGeom>
              <a:ln w="19050">
                <a:solidFill>
                  <a:schemeClr val="tx2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7" name="Группа 156"/>
          <p:cNvGrpSpPr/>
          <p:nvPr/>
        </p:nvGrpSpPr>
        <p:grpSpPr>
          <a:xfrm>
            <a:off x="6452403" y="3604415"/>
            <a:ext cx="223848" cy="185740"/>
            <a:chOff x="3214677" y="3529014"/>
            <a:chExt cx="223848" cy="185740"/>
          </a:xfrm>
        </p:grpSpPr>
        <p:sp>
          <p:nvSpPr>
            <p:cNvPr id="158" name="Овал 157"/>
            <p:cNvSpPr/>
            <p:nvPr/>
          </p:nvSpPr>
          <p:spPr>
            <a:xfrm>
              <a:off x="3214677" y="3529014"/>
              <a:ext cx="223848" cy="185740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59" name="Скругленный прямоугольник 158"/>
            <p:cNvSpPr/>
            <p:nvPr/>
          </p:nvSpPr>
          <p:spPr>
            <a:xfrm>
              <a:off x="3252775" y="3562352"/>
              <a:ext cx="142876" cy="111918"/>
            </a:xfrm>
            <a:prstGeom prst="round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60" name="Овал 159"/>
            <p:cNvSpPr/>
            <p:nvPr/>
          </p:nvSpPr>
          <p:spPr>
            <a:xfrm>
              <a:off x="3302790" y="3597281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61" name="TextBox 160"/>
          <p:cNvSpPr txBox="1"/>
          <p:nvPr/>
        </p:nvSpPr>
        <p:spPr>
          <a:xfrm>
            <a:off x="6952469" y="3604415"/>
            <a:ext cx="22860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Датчик интенсивности движения</a:t>
            </a:r>
          </a:p>
        </p:txBody>
      </p:sp>
      <p:grpSp>
        <p:nvGrpSpPr>
          <p:cNvPr id="162" name="Группа 161"/>
          <p:cNvGrpSpPr/>
          <p:nvPr/>
        </p:nvGrpSpPr>
        <p:grpSpPr>
          <a:xfrm>
            <a:off x="6452403" y="4104481"/>
            <a:ext cx="303288" cy="200055"/>
            <a:chOff x="7231725" y="4790459"/>
            <a:chExt cx="303288" cy="200055"/>
          </a:xfrm>
        </p:grpSpPr>
        <p:sp>
          <p:nvSpPr>
            <p:cNvPr id="163" name="Прямоугольник 162"/>
            <p:cNvSpPr/>
            <p:nvPr/>
          </p:nvSpPr>
          <p:spPr>
            <a:xfrm>
              <a:off x="7309659" y="4818861"/>
              <a:ext cx="142876" cy="142876"/>
            </a:xfrm>
            <a:prstGeom prst="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ru-RU" sz="700" dirty="0" smtClean="0"/>
            </a:p>
            <a:p>
              <a:pPr algn="ctr"/>
              <a:endParaRPr lang="ru-RU" sz="500" dirty="0"/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7231725" y="4790459"/>
              <a:ext cx="30328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ru-RU" sz="700" b="1" dirty="0" smtClean="0">
                  <a:solidFill>
                    <a:schemeClr val="bg1"/>
                  </a:solidFill>
                </a:rPr>
                <a:t>3 т</a:t>
              </a:r>
              <a:endParaRPr lang="ru-RU" sz="700" b="1" dirty="0">
                <a:solidFill>
                  <a:schemeClr val="bg1"/>
                </a:solidFill>
              </a:endParaRPr>
            </a:p>
          </p:txBody>
        </p:sp>
      </p:grpSp>
      <p:sp>
        <p:nvSpPr>
          <p:cNvPr id="165" name="TextBox 164"/>
          <p:cNvSpPr txBox="1"/>
          <p:nvPr/>
        </p:nvSpPr>
        <p:spPr>
          <a:xfrm>
            <a:off x="6952469" y="4033043"/>
            <a:ext cx="22860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Места хранения </a:t>
            </a:r>
            <a:r>
              <a:rPr lang="ru-RU" sz="900" dirty="0" err="1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противогололедных</a:t>
            </a:r>
            <a:r>
              <a:rPr lang="ru-RU" sz="900" dirty="0" smtClean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 средств (с указанием количества в тоннах)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(Основные характеристики гидротехнических сооружений)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aphicFrame>
        <p:nvGraphicFramePr>
          <p:cNvPr id="80" name="Таблица 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951074486"/>
              </p:ext>
            </p:extLst>
          </p:nvPr>
        </p:nvGraphicFramePr>
        <p:xfrm>
          <a:off x="0" y="1155700"/>
          <a:ext cx="10333038" cy="7029078"/>
        </p:xfrm>
        <a:graphic>
          <a:graphicData uri="http://schemas.openxmlformats.org/drawingml/2006/table">
            <a:tbl>
              <a:tblPr/>
              <a:tblGrid>
                <a:gridCol w="509588"/>
                <a:gridCol w="1403350"/>
                <a:gridCol w="1237357"/>
                <a:gridCol w="1569343"/>
                <a:gridCol w="1403350"/>
                <a:gridCol w="1403350"/>
                <a:gridCol w="1403350"/>
                <a:gridCol w="1403350"/>
              </a:tblGrid>
              <a:tr h="13223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п/п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ГТС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Местоположение ГТС (муниципальное образование, географические координаты)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главы администрации муниципального образования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опасности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Технические характеристики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бассейна 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водотока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Функциональное предназначение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101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01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07912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223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01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"</a:t>
                      </a:r>
                    </a:p>
                  </a:txBody>
                  <a:tcPr marL="48856" marR="4885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8856" marR="4885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202820" name="Text Box 335"/>
          <p:cNvSpPr txBox="1">
            <a:spLocks noChangeArrowheads="1"/>
          </p:cNvSpPr>
          <p:nvPr/>
        </p:nvSpPr>
        <p:spPr bwMode="auto">
          <a:xfrm>
            <a:off x="9455150" y="-38100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(Зона возможного затопления, характеристики рек)</a:t>
            </a:r>
          </a:p>
        </p:txBody>
      </p:sp>
      <p:sp>
        <p:nvSpPr>
          <p:cNvPr id="203808" name="Text Box 302"/>
          <p:cNvSpPr txBox="1">
            <a:spLocks noChangeArrowheads="1"/>
          </p:cNvSpPr>
          <p:nvPr/>
        </p:nvSpPr>
        <p:spPr bwMode="auto">
          <a:xfrm>
            <a:off x="6156325" y="3065463"/>
            <a:ext cx="788988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9339" tIns="39669" rIns="79339" bIns="39669"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>
              <a:latin typeface="Calibri" pitchFamily="34" charset="0"/>
            </a:endParaRPr>
          </a:p>
        </p:txBody>
      </p:sp>
      <p:sp>
        <p:nvSpPr>
          <p:cNvPr id="203831" name="Text Box 335"/>
          <p:cNvSpPr txBox="1">
            <a:spLocks noChangeArrowheads="1"/>
          </p:cNvSpPr>
          <p:nvPr/>
        </p:nvSpPr>
        <p:spPr bwMode="auto">
          <a:xfrm>
            <a:off x="9455150" y="-38100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4.2.6.3.</a:t>
            </a:r>
          </a:p>
        </p:txBody>
      </p:sp>
      <p:pic>
        <p:nvPicPr>
          <p:cNvPr id="40550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44318" y="1079499"/>
            <a:ext cx="10310813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0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6433" y="1271584"/>
            <a:ext cx="2184731" cy="20304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0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25705" y="5605956"/>
            <a:ext cx="3567917" cy="27006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09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40415" y="5508353"/>
            <a:ext cx="2755900" cy="450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0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40415" y="5959203"/>
            <a:ext cx="792163" cy="146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1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51985" y="5840140"/>
            <a:ext cx="3017837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2" name="Picture 8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40415" y="6248464"/>
            <a:ext cx="371475" cy="176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3" name="Picture 9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11890" y="6224315"/>
            <a:ext cx="785813" cy="377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4" name="Picture 1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V="1">
            <a:off x="1178798" y="6198122"/>
            <a:ext cx="566737" cy="4040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5" name="Picture 11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46343" y="6227997"/>
            <a:ext cx="1616075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6" name="Picture 1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51376" y="6602140"/>
            <a:ext cx="1079500" cy="298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7" name="Picture 1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119605" y="6602140"/>
            <a:ext cx="2700337" cy="384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8" name="Picture 14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7389" y="6956261"/>
            <a:ext cx="517525" cy="2682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19" name="Picture 15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2566" y="6986315"/>
            <a:ext cx="609600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0" name="Picture 16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91126" y="7009174"/>
            <a:ext cx="566737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1" name="Picture 17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74816" y="6765881"/>
            <a:ext cx="774700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2" name="Picture 18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462166" y="6844167"/>
            <a:ext cx="2700337" cy="596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3" name="Picture 19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4227" y="7224549"/>
            <a:ext cx="323850" cy="3476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4" name="Picture 20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91126" y="7255329"/>
            <a:ext cx="2157413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6" name="Picture 22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50680" y="7783943"/>
            <a:ext cx="79851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7" name="Picture 23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20465" y="7883793"/>
            <a:ext cx="3206750" cy="371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8" name="Picture 24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814591" y="4691828"/>
            <a:ext cx="3455987" cy="3614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29" name="Picture 25"/>
          <p:cNvPicPr>
            <a:picLocks noChangeAspect="1" noChangeArrowheads="1"/>
          </p:cNvPicPr>
          <p:nvPr/>
        </p:nvPicPr>
        <p:blipFill>
          <a:blip r:embed="rId2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665909" y="2523522"/>
            <a:ext cx="4297363" cy="2103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5530" name="Picture 26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945313" y="936129"/>
            <a:ext cx="3328987" cy="1652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(Характеристики населенных пунктов,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попадающих в зону возможного затопления)</a:t>
            </a:r>
          </a:p>
        </p:txBody>
      </p:sp>
      <p:graphicFrame>
        <p:nvGraphicFramePr>
          <p:cNvPr id="112" name="Таблица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793647964"/>
              </p:ext>
            </p:extLst>
          </p:nvPr>
        </p:nvGraphicFramePr>
        <p:xfrm>
          <a:off x="0" y="1389063"/>
          <a:ext cx="10333037" cy="2117625"/>
        </p:xfrm>
        <a:graphic>
          <a:graphicData uri="http://schemas.openxmlformats.org/drawingml/2006/table">
            <a:tbl>
              <a:tblPr/>
              <a:tblGrid>
                <a:gridCol w="542491"/>
                <a:gridCol w="2051016"/>
                <a:gridCol w="1820356"/>
                <a:gridCol w="1252952"/>
                <a:gridCol w="1362255"/>
                <a:gridCol w="1595323"/>
                <a:gridCol w="1708644"/>
              </a:tblGrid>
              <a:tr h="1270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Населенный пункт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водотока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Время </a:t>
                      </a:r>
                      <a:r>
                        <a:rPr lang="ru-RU" sz="1600" b="1" dirty="0" err="1">
                          <a:latin typeface="Times New Roman"/>
                          <a:ea typeface="Calibri"/>
                          <a:cs typeface="Times New Roman"/>
                        </a:rPr>
                        <a:t>добегания</a:t>
                      </a: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, час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домов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чел.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Площадь затопления</a:t>
                      </a: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СТ.НОВОИВАНОВСКАЯ</a:t>
                      </a: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latin typeface="Times New Roman"/>
                          <a:ea typeface="Calibri"/>
                          <a:cs typeface="Times New Roman"/>
                        </a:rPr>
                        <a:t>р. </a:t>
                      </a:r>
                      <a:r>
                        <a:rPr lang="ru-RU" sz="1600" dirty="0" smtClean="0">
                          <a:latin typeface="Times New Roman"/>
                          <a:ea typeface="Calibri"/>
                          <a:cs typeface="Times New Roman"/>
                        </a:rPr>
                        <a:t>ВОДЯНАЯ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600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1566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СТ.ПЛОСКАЯ</a:t>
                      </a: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dirty="0">
                          <a:latin typeface="Times New Roman"/>
                          <a:ea typeface="Calibri"/>
                          <a:cs typeface="Times New Roman"/>
                        </a:rPr>
                        <a:t>р. </a:t>
                      </a:r>
                      <a:r>
                        <a:rPr lang="ru-RU" sz="1600" dirty="0" smtClean="0">
                          <a:latin typeface="Times New Roman"/>
                          <a:ea typeface="Calibri"/>
                          <a:cs typeface="Times New Roman"/>
                        </a:rPr>
                        <a:t>ПЛОСКАЯ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300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792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4908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(Объекты экономики, попадающие в зону возможного затопления)</a:t>
            </a:r>
          </a:p>
        </p:txBody>
      </p:sp>
      <p:sp>
        <p:nvSpPr>
          <p:cNvPr id="205880" name="Text Box 335"/>
          <p:cNvSpPr txBox="1">
            <a:spLocks noChangeArrowheads="1"/>
          </p:cNvSpPr>
          <p:nvPr/>
        </p:nvSpPr>
        <p:spPr bwMode="auto">
          <a:xfrm>
            <a:off x="9455150" y="-38100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4.2.6.5.</a:t>
            </a:r>
          </a:p>
        </p:txBody>
      </p:sp>
      <p:pic>
        <p:nvPicPr>
          <p:cNvPr id="40653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9500"/>
            <a:ext cx="10333038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39688"/>
            <a:ext cx="10333038" cy="10810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(Характеристики объектов экономики,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попадающих в зону возможного затопления)</a:t>
            </a:r>
          </a:p>
        </p:txBody>
      </p:sp>
      <p:graphicFrame>
        <p:nvGraphicFramePr>
          <p:cNvPr id="125" name="Таблица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94111769"/>
              </p:ext>
            </p:extLst>
          </p:nvPr>
        </p:nvGraphicFramePr>
        <p:xfrm>
          <a:off x="22225" y="1677988"/>
          <a:ext cx="10310054" cy="5855514"/>
        </p:xfrm>
        <a:graphic>
          <a:graphicData uri="http://schemas.openxmlformats.org/drawingml/2006/table">
            <a:tbl>
              <a:tblPr/>
              <a:tblGrid>
                <a:gridCol w="710942"/>
                <a:gridCol w="1539219"/>
                <a:gridCol w="1588513"/>
                <a:gridCol w="1314271"/>
                <a:gridCol w="1217072"/>
                <a:gridCol w="1448962"/>
                <a:gridCol w="1285806"/>
                <a:gridCol w="1205269"/>
              </a:tblGrid>
              <a:tr h="12989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Местоположение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Вид деятельности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Наличие опасных веществ (количество)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Собственник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Ф.И.О. руководителя (телефон)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ОД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162885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2885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8901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06897" name="Text Box 335"/>
          <p:cNvSpPr txBox="1">
            <a:spLocks noChangeArrowheads="1"/>
          </p:cNvSpPr>
          <p:nvPr/>
        </p:nvSpPr>
        <p:spPr bwMode="auto">
          <a:xfrm>
            <a:off x="9455150" y="-114300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4.2.6.6.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(БОО,РОО,ХОО попадающие в зону возможного затопления)</a:t>
            </a:r>
          </a:p>
        </p:txBody>
      </p:sp>
      <p:sp>
        <p:nvSpPr>
          <p:cNvPr id="193569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4.2.6.7.</a:t>
            </a:r>
          </a:p>
        </p:txBody>
      </p:sp>
      <p:pic>
        <p:nvPicPr>
          <p:cNvPr id="2" name="Picture 2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1082" y="1079500"/>
            <a:ext cx="10333037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(ХОО попадающие в зону возможного затопления)</a:t>
            </a:r>
          </a:p>
        </p:txBody>
      </p:sp>
      <p:graphicFrame>
        <p:nvGraphicFramePr>
          <p:cNvPr id="6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559202205"/>
              </p:ext>
            </p:extLst>
          </p:nvPr>
        </p:nvGraphicFramePr>
        <p:xfrm>
          <a:off x="236538" y="1655763"/>
          <a:ext cx="9860637" cy="5996473"/>
        </p:xfrm>
        <a:graphic>
          <a:graphicData uri="http://schemas.openxmlformats.org/drawingml/2006/table">
            <a:tbl>
              <a:tblPr/>
              <a:tblGrid>
                <a:gridCol w="350366"/>
                <a:gridCol w="1199611"/>
                <a:gridCol w="1208027"/>
                <a:gridCol w="733196"/>
                <a:gridCol w="1052582"/>
                <a:gridCol w="744718"/>
                <a:gridCol w="831493"/>
                <a:gridCol w="800740"/>
                <a:gridCol w="936002"/>
                <a:gridCol w="852575"/>
                <a:gridCol w="1151327"/>
              </a:tblGrid>
              <a:tr h="1185960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Адрес почтовый/ юридический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АХОВ, т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 наличии локальных систем оповещения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00956"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000" b="1" i="0" u="none" strike="noStrike" kern="1200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73217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-.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3634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0997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(РОО попадающие в зону возможного затопления)</a:t>
            </a:r>
          </a:p>
        </p:txBody>
      </p:sp>
      <p:graphicFrame>
        <p:nvGraphicFramePr>
          <p:cNvPr id="4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96462389"/>
              </p:ext>
            </p:extLst>
          </p:nvPr>
        </p:nvGraphicFramePr>
        <p:xfrm>
          <a:off x="122238" y="2306638"/>
          <a:ext cx="10086313" cy="4361457"/>
        </p:xfrm>
        <a:graphic>
          <a:graphicData uri="http://schemas.openxmlformats.org/drawingml/2006/table">
            <a:tbl>
              <a:tblPr/>
              <a:tblGrid>
                <a:gridCol w="384650"/>
                <a:gridCol w="1383255"/>
                <a:gridCol w="1195400"/>
                <a:gridCol w="1291032"/>
                <a:gridCol w="744718"/>
                <a:gridCol w="831493"/>
                <a:gridCol w="800740"/>
                <a:gridCol w="936002"/>
                <a:gridCol w="887720"/>
                <a:gridCol w="810779"/>
                <a:gridCol w="820524"/>
              </a:tblGrid>
              <a:tr h="1139828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Адрес почтовый/ юридический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наличии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локальных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систем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оповещения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наличии 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противопо-жарных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разрывов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Районы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208106"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000" b="1" i="0" u="none" strike="noStrike" kern="1200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1352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1098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(БОО попадающие в зону возможного затопления)</a:t>
            </a:r>
          </a:p>
        </p:txBody>
      </p:sp>
      <p:graphicFrame>
        <p:nvGraphicFramePr>
          <p:cNvPr id="5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359143719"/>
              </p:ext>
            </p:extLst>
          </p:nvPr>
        </p:nvGraphicFramePr>
        <p:xfrm>
          <a:off x="312738" y="2032000"/>
          <a:ext cx="9707076" cy="4635740"/>
        </p:xfrm>
        <a:graphic>
          <a:graphicData uri="http://schemas.openxmlformats.org/drawingml/2006/table">
            <a:tbl>
              <a:tblPr/>
              <a:tblGrid>
                <a:gridCol w="349842"/>
                <a:gridCol w="1197817"/>
                <a:gridCol w="1101331"/>
                <a:gridCol w="786666"/>
                <a:gridCol w="1258664"/>
                <a:gridCol w="744718"/>
                <a:gridCol w="831493"/>
                <a:gridCol w="800740"/>
                <a:gridCol w="936002"/>
                <a:gridCol w="851300"/>
                <a:gridCol w="848503"/>
              </a:tblGrid>
              <a:tr h="1315649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Адрес почтовый/ юридический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Опасное вещество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 наличии локальных систем оповещения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394460"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000" b="1" i="0" u="none" strike="noStrike" kern="1200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92563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-.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1201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33461" y="21729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(Скотомогильники и их характеристики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 ТЕРРИТОРИИ НОВОИВАНОВСКОГО СЕЛЬСКОГО ПОСЕЛЕНИЯ СКОТОМОГИЛЬНИКОВ НЕТ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308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4.2.6.9.</a:t>
            </a:r>
          </a:p>
        </p:txBody>
      </p:sp>
      <p:pic>
        <p:nvPicPr>
          <p:cNvPr id="407555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3461" y="1079500"/>
            <a:ext cx="10339388" cy="7129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1233488" y="2424113"/>
            <a:ext cx="12801601" cy="23082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№3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ОБЩАЯ ИНФОРМАЦИЯ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(ХАРАКТЕРИСТИКА)</a:t>
            </a: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(Перечень превентивных мероприятий, проводимых ОСМУ,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направленных на защиту от затопления)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Rectangle 30"/>
          <p:cNvSpPr>
            <a:spLocks noChangeArrowheads="1"/>
          </p:cNvSpPr>
          <p:nvPr/>
        </p:nvSpPr>
        <p:spPr bwMode="auto">
          <a:xfrm>
            <a:off x="0" y="1892300"/>
            <a:ext cx="10333038" cy="5264150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lIns="91351" tIns="45675" rIns="91351" bIns="45675">
            <a:spAutoFit/>
          </a:bodyPr>
          <a:lstStyle/>
          <a:p>
            <a:pPr marL="457200" indent="-457200" algn="just" defTabSz="1474788" fontAlgn="auto">
              <a:spcBef>
                <a:spcPts val="0"/>
              </a:spcBef>
              <a:spcAft>
                <a:spcPts val="0"/>
              </a:spcAft>
              <a:buFontTx/>
              <a:buAutoNum type="arabicPeriod"/>
              <a:defRPr/>
            </a:pPr>
            <a:r>
              <a:rPr lang="ru-RU" sz="2400" dirty="0">
                <a:latin typeface="Times New Roman" pitchFamily="18" charset="0"/>
              </a:rPr>
              <a:t>Поддержание в готовности сил и средств для ликвидации последствий чрезвычайных ситуаций природного и техногенного характера.</a:t>
            </a:r>
          </a:p>
          <a:p>
            <a:pPr marL="457200" indent="-457200" algn="just" defTabSz="1474788" fontAlgn="auto">
              <a:spcBef>
                <a:spcPts val="0"/>
              </a:spcBef>
              <a:spcAft>
                <a:spcPts val="0"/>
              </a:spcAft>
              <a:buFontTx/>
              <a:buAutoNum type="arabicPeriod"/>
              <a:defRPr/>
            </a:pPr>
            <a:endParaRPr lang="ru-RU" sz="2400" dirty="0">
              <a:latin typeface="Times New Roman" pitchFamily="18" charset="0"/>
            </a:endParaRP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dirty="0">
                <a:latin typeface="Times New Roman" pitchFamily="18" charset="0"/>
              </a:rPr>
              <a:t>2. Поддержание на необходимом уровне запасов материальных и финансовых ресурсов для ликвидации чрезвычайных ситуаций.</a:t>
            </a: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Times New Roman" pitchFamily="18" charset="0"/>
            </a:endParaRP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dirty="0">
                <a:latin typeface="Times New Roman" pitchFamily="18" charset="0"/>
              </a:rPr>
              <a:t>3. Осуществление контроля над состоянием систем оповещения.</a:t>
            </a: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Times New Roman" pitchFamily="18" charset="0"/>
            </a:endParaRP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dirty="0">
                <a:latin typeface="Times New Roman" pitchFamily="18" charset="0"/>
              </a:rPr>
              <a:t>4. Проведение подготовительных мероприятий по организации первоочередного </a:t>
            </a:r>
            <a:r>
              <a:rPr lang="ru-RU" sz="2400" dirty="0" smtClean="0">
                <a:latin typeface="Times New Roman" pitchFamily="18" charset="0"/>
              </a:rPr>
              <a:t>жизнеобеспечения </a:t>
            </a:r>
            <a:r>
              <a:rPr lang="ru-RU" sz="2400" dirty="0">
                <a:latin typeface="Times New Roman" pitchFamily="18" charset="0"/>
              </a:rPr>
              <a:t>и обеспечение готовности подразделений для оказания помощи пострадавшим.</a:t>
            </a: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 dirty="0">
              <a:latin typeface="Times New Roman" pitchFamily="18" charset="0"/>
            </a:endParaRPr>
          </a:p>
          <a:p>
            <a:pPr algn="just" defTabSz="14747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dirty="0">
                <a:latin typeface="Times New Roman" pitchFamily="18" charset="0"/>
              </a:rPr>
              <a:t>5. Оповещение  населения о вероятном возникновении чрезвычайных ситуаций, используя возможности СМИ, sms-сообщения.</a:t>
            </a:r>
          </a:p>
        </p:txBody>
      </p:sp>
      <p:sp>
        <p:nvSpPr>
          <p:cNvPr id="214020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4.2.6.10.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1538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4.2.6.11.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1644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4.2.6.11.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7089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АВАРИЙ НА ГАЗО-, НЕФТЕ-, ПРОДУКТОПРОВОДАХ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(Информация о </a:t>
            </a:r>
            <a:r>
              <a:rPr lang="ru-RU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газо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-, </a:t>
            </a:r>
            <a:r>
              <a:rPr lang="ru-RU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нефте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-, продуктопроводах)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1823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4.2.7.1.</a:t>
            </a:r>
          </a:p>
        </p:txBody>
      </p:sp>
      <p:pic>
        <p:nvPicPr>
          <p:cNvPr id="408580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68448" y="1079500"/>
            <a:ext cx="10345738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8581" name="Picture 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45009" y="3096369"/>
            <a:ext cx="10345738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информация </a:t>
            </a:r>
            <a:r>
              <a:rPr lang="ru-RU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информация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о газо-, </a:t>
            </a:r>
            <a:r>
              <a:rPr lang="ru-RU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нефте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-, продуктопроводах)</a:t>
            </a:r>
          </a:p>
        </p:txBody>
      </p:sp>
      <p:sp>
        <p:nvSpPr>
          <p:cNvPr id="21913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4.2.7.2.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589223289"/>
              </p:ext>
            </p:extLst>
          </p:nvPr>
        </p:nvGraphicFramePr>
        <p:xfrm>
          <a:off x="136525" y="1228725"/>
          <a:ext cx="10196933" cy="35186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4320"/>
                <a:gridCol w="868172"/>
                <a:gridCol w="1378198"/>
                <a:gridCol w="765073"/>
                <a:gridCol w="980861"/>
                <a:gridCol w="906356"/>
                <a:gridCol w="898427"/>
                <a:gridCol w="902392"/>
                <a:gridCol w="1004378"/>
                <a:gridCol w="1004378"/>
                <a:gridCol w="1004378"/>
              </a:tblGrid>
              <a:tr h="1285070"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Общая протяженность на территории района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Наземных переходов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Пересечений с водными</a:t>
                      </a: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преградами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Пересечений с автодорогами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Пересечений с ж/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путями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Терминалов погрузки на ж/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транспорте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Терминалов погрузки на речной,</a:t>
                      </a:r>
                      <a:r>
                        <a:rPr lang="ru-RU" sz="105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морской </a:t>
                      </a:r>
                      <a:r>
                        <a:rPr lang="ru-RU" sz="105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тр-т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Глубина залегания (м)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Год ввода в эксплуатацию</a:t>
                      </a:r>
                    </a:p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(год)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744525"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газопровод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44525"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нефтепровод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44525"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продуктопровод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-1" y="-1"/>
            <a:ext cx="10342563" cy="19442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(Информация о линейных сооружениях,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головных или промежуточных перекачивающих станциях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 территории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овоивановского сельского поселения линейных сооружений, головных или промежуточных перекачивающих станций - нет 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0268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4.2.7.3.</a:t>
            </a:r>
          </a:p>
        </p:txBody>
      </p:sp>
      <p:pic>
        <p:nvPicPr>
          <p:cNvPr id="409603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2088256"/>
            <a:ext cx="10345738" cy="64413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21533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4.2.7.4.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22592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4.2.7.4.</a:t>
            </a:r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33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051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НА ОБЪЕКТАХ ОБСЛУЖИВАЕМЫХ УПРАВЛЕНИЕМ ВГСЧ</a:t>
            </a: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6052" name="Picture 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152153"/>
            <a:ext cx="10285264" cy="70568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9700" name="Rectangle 56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10333038" cy="1079500"/>
          </a:xfr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rtlCol="0">
            <a:normAutofit/>
          </a:bodyPr>
          <a:lstStyle/>
          <a:p>
            <a:pPr defTabSz="1279525" eaLnBrk="1" hangingPunct="1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ea typeface="+mn-ea"/>
                <a:cs typeface="Times New Roman" pitchFamily="18" charset="0"/>
              </a:rPr>
              <a:t>ПАСПОРТ ТЕРРИТОРИИ НОВОИВАНОВСКОГО СЕЛЬСКОГО ПОСЕЛЕНИЯ СУБЪЕКТА РФ</a:t>
            </a:r>
            <a:br>
              <a:rPr lang="ru-RU" sz="2100" b="1" dirty="0" smtClean="0"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lang="ru-RU" sz="21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2100" b="1" dirty="0" smtClean="0">
                <a:solidFill>
                  <a:srgbClr val="0000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Справочная информация об администрации С/П)</a:t>
            </a:r>
          </a:p>
        </p:txBody>
      </p:sp>
      <p:sp>
        <p:nvSpPr>
          <p:cNvPr id="97381" name="Text Box 181"/>
          <p:cNvSpPr txBox="1">
            <a:spLocks noChangeArrowheads="1"/>
          </p:cNvSpPr>
          <p:nvPr/>
        </p:nvSpPr>
        <p:spPr bwMode="auto">
          <a:xfrm>
            <a:off x="166688" y="2949575"/>
            <a:ext cx="1185862" cy="446088"/>
          </a:xfrm>
          <a:prstGeom prst="rect">
            <a:avLst/>
          </a:prstGeom>
          <a:solidFill>
            <a:srgbClr val="FFFF99"/>
          </a:solidFill>
          <a:ln w="9525">
            <a:noFill/>
            <a:miter lim="800000"/>
            <a:headEnd/>
            <a:tailEnd/>
          </a:ln>
        </p:spPr>
        <p:txBody>
          <a:bodyPr lIns="75343" tIns="37672" rIns="75343" bIns="37672">
            <a:spAutoFit/>
          </a:bodyPr>
          <a:lstStyle/>
          <a:p>
            <a:pPr algn="ctr"/>
            <a:r>
              <a:rPr lang="ru-RU" sz="800" b="1" dirty="0" smtClean="0">
                <a:latin typeface="Calibri" pitchFamily="34" charset="0"/>
                <a:cs typeface="Arial" charset="0"/>
              </a:rPr>
              <a:t>Абеленцев В.А.</a:t>
            </a:r>
            <a:r>
              <a:rPr lang="ru-RU" sz="800" dirty="0">
                <a:latin typeface="Calibri" pitchFamily="34" charset="0"/>
                <a:cs typeface="Arial" charset="0"/>
              </a:rPr>
              <a:t/>
            </a:r>
            <a:br>
              <a:rPr lang="ru-RU" sz="800" dirty="0">
                <a:latin typeface="Calibri" pitchFamily="34" charset="0"/>
                <a:cs typeface="Arial" charset="0"/>
              </a:rPr>
            </a:br>
            <a:r>
              <a:rPr lang="ru-RU" sz="800" dirty="0">
                <a:latin typeface="Calibri" pitchFamily="34" charset="0"/>
                <a:cs typeface="Arial" charset="0"/>
              </a:rPr>
              <a:t>Председатель </a:t>
            </a:r>
            <a:r>
              <a:rPr lang="ru-RU" sz="800" dirty="0" smtClean="0">
                <a:latin typeface="Calibri" pitchFamily="34" charset="0"/>
                <a:cs typeface="Arial" charset="0"/>
              </a:rPr>
              <a:t>КЧС </a:t>
            </a:r>
            <a:r>
              <a:rPr lang="ru-RU" sz="800" dirty="0" err="1" smtClean="0">
                <a:latin typeface="Calibri" pitchFamily="34" charset="0"/>
                <a:cs typeface="Arial" charset="0"/>
              </a:rPr>
              <a:t>иПБ</a:t>
            </a:r>
            <a:r>
              <a:rPr lang="ru-RU" sz="800" dirty="0">
                <a:latin typeface="Calibri" pitchFamily="34" charset="0"/>
                <a:cs typeface="Arial" charset="0"/>
              </a:rPr>
              <a:t/>
            </a:r>
            <a:br>
              <a:rPr lang="ru-RU" sz="800" dirty="0">
                <a:latin typeface="Calibri" pitchFamily="34" charset="0"/>
                <a:cs typeface="Arial" charset="0"/>
              </a:rPr>
            </a:br>
            <a:r>
              <a:rPr lang="ru-RU" sz="800" dirty="0">
                <a:latin typeface="Calibri" pitchFamily="34" charset="0"/>
                <a:cs typeface="Arial" charset="0"/>
              </a:rPr>
              <a:t>Телефон: </a:t>
            </a:r>
            <a:r>
              <a:rPr lang="ru-RU" sz="800" dirty="0" smtClean="0">
                <a:latin typeface="Calibri" pitchFamily="34" charset="0"/>
                <a:cs typeface="Arial" charset="0"/>
              </a:rPr>
              <a:t>38-2-41</a:t>
            </a:r>
            <a:endParaRPr lang="ru-RU" sz="800" dirty="0">
              <a:latin typeface="Calibri" pitchFamily="34" charset="0"/>
              <a:cs typeface="Arial" charset="0"/>
            </a:endParaRPr>
          </a:p>
        </p:txBody>
      </p:sp>
      <p:sp>
        <p:nvSpPr>
          <p:cNvPr id="97382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3.1.</a:t>
            </a:r>
          </a:p>
        </p:txBody>
      </p:sp>
      <p:pic>
        <p:nvPicPr>
          <p:cNvPr id="38605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8174" y="1152153"/>
            <a:ext cx="1244376" cy="1656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386053" name="Group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188242558"/>
              </p:ext>
            </p:extLst>
          </p:nvPr>
        </p:nvGraphicFramePr>
        <p:xfrm>
          <a:off x="1710135" y="1226916"/>
          <a:ext cx="8028830" cy="2949574"/>
        </p:xfrm>
        <a:graphic>
          <a:graphicData uri="http://schemas.openxmlformats.org/drawingml/2006/table">
            <a:tbl>
              <a:tblPr/>
              <a:tblGrid>
                <a:gridCol w="1569265"/>
                <a:gridCol w="1161394"/>
                <a:gridCol w="2032440"/>
                <a:gridCol w="1697848"/>
                <a:gridCol w="1567883"/>
              </a:tblGrid>
              <a:tr h="4399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Административная территория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Территория  </a:t>
                      </a:r>
                      <a:r>
                        <a:rPr kumimoji="0" lang="ru-RU" alt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кв.км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Население тыс.чел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Населенные пункты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Плотность нас. на 1 кв.км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</a:tr>
              <a:tr h="157821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Новоивановское сельское поселение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200,63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2,358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ст. Новоивановская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ст. Плоская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</a:tr>
              <a:tr h="790135">
                <a:tc gridSpan="5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Новоивановское  поселение входит в состав МО Новопокровский район Краснодарского края </a:t>
                      </a:r>
                      <a:r>
                        <a:rPr kumimoji="0" lang="ru-RU" alt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  <a:hlinkClick r:id="rId4" tooltip="Центральный федеральный округ Российской Федерации"/>
                        </a:rPr>
                        <a:t>Южного федерального округа Российской Федерации</a:t>
                      </a: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. На юге поселение граничит с  </a:t>
                      </a:r>
                      <a:r>
                        <a:rPr kumimoji="0" lang="ru-RU" alt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Горькобалковским</a:t>
                      </a: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с\п , на севере  -  Ростовской обл., на востоке –  МО </a:t>
                      </a:r>
                      <a:r>
                        <a:rPr kumimoji="0" lang="ru-RU" alt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Белоглинское</a:t>
                      </a: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, на западе –  </a:t>
                      </a:r>
                      <a:r>
                        <a:rPr kumimoji="0" lang="ru-RU" alt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Незамаеское</a:t>
                      </a:r>
                      <a:r>
                        <a:rPr kumimoji="0" lang="ru-RU" alt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с\п.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25" marR="91325" marT="45661" marB="45661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AEDEF">
                        <a:alpha val="59999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86092" name="Group 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92868717"/>
              </p:ext>
            </p:extLst>
          </p:nvPr>
        </p:nvGraphicFramePr>
        <p:xfrm>
          <a:off x="603573" y="4320505"/>
          <a:ext cx="9279408" cy="1166926"/>
        </p:xfrm>
        <a:graphic>
          <a:graphicData uri="http://schemas.openxmlformats.org/drawingml/2006/table">
            <a:tbl>
              <a:tblPr/>
              <a:tblGrid>
                <a:gridCol w="2103661"/>
                <a:gridCol w="3689288"/>
                <a:gridCol w="1430764"/>
                <a:gridCol w="2055695"/>
              </a:tblGrid>
              <a:tr h="59069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Должность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Фамилия, имя, отчество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№ тел. служ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№ тел. сотов.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</a:tr>
              <a:tr h="5129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Глава поселения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Абеленцев В.А.</a:t>
                      </a: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38-2-41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alt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alt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8-988-4628123</a:t>
                      </a:r>
                      <a:endParaRPr kumimoji="0" lang="ru-RU" alt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88662" marR="88662" marT="44278" marB="442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000"/>
                      </a:schemeClr>
                    </a:solidFill>
                  </a:tcPr>
                </a:tc>
              </a:tr>
            </a:tbl>
          </a:graphicData>
        </a:graphic>
      </p:graphicFrame>
      <p:pic>
        <p:nvPicPr>
          <p:cNvPr id="386109" name="Picture 6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430215" y="5536712"/>
            <a:ext cx="6096000" cy="2628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16" name="TextBox 60"/>
          <p:cNvSpPr txBox="1">
            <a:spLocks noChangeArrowheads="1"/>
          </p:cNvSpPr>
          <p:nvPr/>
        </p:nvSpPr>
        <p:spPr bwMode="auto">
          <a:xfrm>
            <a:off x="131763" y="4270375"/>
            <a:ext cx="241300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120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6</a:t>
            </a:r>
          </a:p>
        </p:txBody>
      </p:sp>
      <p:sp>
        <p:nvSpPr>
          <p:cNvPr id="80944" name="TextBox 651"/>
          <p:cNvSpPr txBox="1">
            <a:spLocks noChangeArrowheads="1"/>
          </p:cNvSpPr>
          <p:nvPr/>
        </p:nvSpPr>
        <p:spPr bwMode="auto">
          <a:xfrm>
            <a:off x="449995" y="1079500"/>
            <a:ext cx="9433048" cy="738664"/>
          </a:xfrm>
          <a:prstGeom prst="rect">
            <a:avLst/>
          </a:prstGeom>
          <a:solidFill>
            <a:srgbClr val="0070C0"/>
          </a:solidFill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ru-RU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На территории </a:t>
            </a:r>
            <a:r>
              <a:rPr lang="ru-RU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объектов </a:t>
            </a:r>
            <a:r>
              <a:rPr lang="ru-RU" dirty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находящийся в ведении Управления </a:t>
            </a:r>
            <a:r>
              <a:rPr lang="ru-RU" dirty="0" smtClean="0">
                <a:solidFill>
                  <a:schemeClr val="bg1"/>
                </a:solidFill>
                <a:latin typeface="Times New Roman" pitchFamily="18" charset="0"/>
                <a:cs typeface="Times New Roman" pitchFamily="18" charset="0"/>
              </a:rPr>
              <a:t>ВГСЧ - нет</a:t>
            </a:r>
            <a:endParaRPr lang="ru-RU" dirty="0">
              <a:solidFill>
                <a:schemeClr val="bg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ЧС на объектах обслуживаемых Управлением ВГСЧ)</a:t>
            </a:r>
          </a:p>
        </p:txBody>
      </p:sp>
      <p:sp>
        <p:nvSpPr>
          <p:cNvPr id="8096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4.3.1.</a:t>
            </a:r>
          </a:p>
        </p:txBody>
      </p:sp>
      <p:pic>
        <p:nvPicPr>
          <p:cNvPr id="2" name="Picture 1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818163"/>
            <a:ext cx="10345738" cy="63907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19225770"/>
              </p:ext>
            </p:extLst>
          </p:nvPr>
        </p:nvGraphicFramePr>
        <p:xfrm>
          <a:off x="47625" y="1600200"/>
          <a:ext cx="10238615" cy="6041573"/>
        </p:xfrm>
        <a:graphic>
          <a:graphicData uri="http://schemas.openxmlformats.org/drawingml/2006/table">
            <a:tbl>
              <a:tblPr/>
              <a:tblGrid>
                <a:gridCol w="447639"/>
                <a:gridCol w="1124755"/>
                <a:gridCol w="2000264"/>
                <a:gridCol w="1285884"/>
                <a:gridCol w="1451453"/>
                <a:gridCol w="897131"/>
                <a:gridCol w="897379"/>
                <a:gridCol w="1085850"/>
                <a:gridCol w="1048260"/>
              </a:tblGrid>
              <a:tr h="76788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объекта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Местоположение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работающих/в т.ч. НРС, чел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Собственник</a:t>
                      </a: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(Ф.И.О., адрес,  телефон)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Подрядчик</a:t>
                      </a: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(Ф.И.О., адрес, телефон)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ОД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Категория объекта по метану</a:t>
                      </a: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(опасному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в-ву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)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систем мониторинга</a:t>
                      </a: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(воздуха)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70000"/>
                      </a:srgbClr>
                    </a:solidFill>
                  </a:tcPr>
                </a:tc>
              </a:tr>
              <a:tr h="127598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</a:tr>
              <a:tr h="127598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</a:tr>
              <a:tr h="136086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</a:tr>
              <a:tr h="136086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7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об объектах обслуживаемых Управлением ВГСЧ)</a:t>
            </a:r>
          </a:p>
        </p:txBody>
      </p:sp>
      <p:sp>
        <p:nvSpPr>
          <p:cNvPr id="22636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4.3.2.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27677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4.3.3.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2873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4.3.3.</a:t>
            </a:r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937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05063"/>
            <a:ext cx="10333038" cy="23082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№5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ПРИРОДНОГО ХАРАКТЕРА</a:t>
            </a:r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040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051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ПРИРОДНЫХ (ЛЕСНЫХ, ТОРФЯНЫХ, ЛАНДШАФТНЫХ) ПОЖАРОВ</a:t>
            </a:r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лесного хозяйства на территории муниципального района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4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 территории Новоивановского сельского поселения лесного хозяйства - нет</a:t>
            </a:r>
            <a:endParaRPr lang="ru-RU" sz="24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6901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5.1.1.</a:t>
            </a:r>
          </a:p>
        </p:txBody>
      </p:sp>
      <p:pic>
        <p:nvPicPr>
          <p:cNvPr id="168986" name="Picture 2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4763" y="1296169"/>
            <a:ext cx="10345738" cy="691279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8987" name="Picture 2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966719" y="3667125"/>
            <a:ext cx="3344094" cy="877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dissolve/>
  </p:transition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рисков возникновения природных (лесных, торфяных, ландшафтных) пожаров)</a:t>
            </a:r>
          </a:p>
        </p:txBody>
      </p:sp>
      <p:sp>
        <p:nvSpPr>
          <p:cNvPr id="233474" name="Text Box 335"/>
          <p:cNvSpPr txBox="1">
            <a:spLocks noChangeArrowheads="1"/>
          </p:cNvSpPr>
          <p:nvPr/>
        </p:nvSpPr>
        <p:spPr bwMode="auto">
          <a:xfrm>
            <a:off x="9310688" y="-539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5.1.2.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535085337"/>
              </p:ext>
            </p:extLst>
          </p:nvPr>
        </p:nvGraphicFramePr>
        <p:xfrm>
          <a:off x="22225" y="1389063"/>
          <a:ext cx="10196936" cy="2050542"/>
        </p:xfrm>
        <a:graphic>
          <a:graphicData uri="http://schemas.openxmlformats.org/drawingml/2006/table">
            <a:tbl>
              <a:tblPr/>
              <a:tblGrid>
                <a:gridCol w="1274077"/>
                <a:gridCol w="1274077"/>
                <a:gridCol w="1274077"/>
                <a:gridCol w="1274941"/>
                <a:gridCol w="1274941"/>
                <a:gridCol w="1274941"/>
                <a:gridCol w="1274941"/>
                <a:gridCol w="1274941"/>
              </a:tblGrid>
              <a:tr h="107157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300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300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населенных пунктов, попадающих в зону высокой пожарной опасности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домов, попадающих в зону высокой пожарной опасности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попадающих в зону высокой пожарной опасности (тыс.чел)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и протяженность </a:t>
                      </a:r>
                      <a:r>
                        <a:rPr lang="ru-RU" sz="1300" dirty="0" err="1">
                          <a:latin typeface="Times New Roman"/>
                          <a:ea typeface="Calibri"/>
                          <a:cs typeface="Times New Roman"/>
                        </a:rPr>
                        <a:t>нефте</a:t>
                      </a: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 газопроводов, попадающих в зону высокой пожарной опасности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ПОО, попадающих в зону высокой пожарной опасности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ОЭ, не входящих в перечень ПОО, попадающих в зону высокой пожарной опасности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Количество пожарных водоемов</a:t>
                      </a:r>
                      <a:endParaRPr lang="ru-RU" sz="1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7" marR="6233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23028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7" marR="6233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78780577"/>
              </p:ext>
            </p:extLst>
          </p:nvPr>
        </p:nvGraphicFramePr>
        <p:xfrm>
          <a:off x="236538" y="1165225"/>
          <a:ext cx="9858442" cy="885633"/>
        </p:xfrm>
        <a:graphic>
          <a:graphicData uri="http://schemas.openxmlformats.org/drawingml/2006/table">
            <a:tbl>
              <a:tblPr/>
              <a:tblGrid>
                <a:gridCol w="2028372"/>
                <a:gridCol w="1612556"/>
                <a:gridCol w="1446903"/>
                <a:gridCol w="1812009"/>
                <a:gridCol w="1812009"/>
                <a:gridCol w="1044612"/>
                <a:gridCol w="101981"/>
              </a:tblGrid>
              <a:tr h="159790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Площадь, </a:t>
                      </a:r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км</a:t>
                      </a:r>
                      <a:r>
                        <a:rPr lang="ru-RU" sz="1050" b="0" i="0" u="none" strike="noStrike" baseline="30000" dirty="0">
                          <a:solidFill>
                            <a:schemeClr val="tx1"/>
                          </a:solidFill>
                          <a:latin typeface="Times New Roman"/>
                        </a:rPr>
                        <a:t>2</a:t>
                      </a:r>
                      <a:endParaRPr lang="ru-RU" sz="1050" b="0" i="0" u="none" strike="noStrike" dirty="0">
                        <a:solidFill>
                          <a:schemeClr val="tx1"/>
                        </a:solidFill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Наименование </a:t>
                      </a: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Площадь земель на которых расположены леса, га .</a:t>
                      </a: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ru-RU" sz="1000" b="0" i="0" u="none" strike="noStrike">
                        <a:latin typeface="Times New Roman"/>
                      </a:endParaRPr>
                    </a:p>
                  </a:txBody>
                  <a:tcPr marL="3477" marR="3477" marT="347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6037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лесничества (лесопарка)</a:t>
                      </a: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Всего </a:t>
                      </a:r>
                      <a:endParaRPr lang="ru-RU" sz="1050" b="0" i="0" u="none" strike="noStrike" dirty="0" smtClean="0">
                        <a:solidFill>
                          <a:schemeClr val="tx1"/>
                        </a:solidFill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50" b="0" i="0" u="none" strike="noStrike" dirty="0" smtClean="0">
                          <a:solidFill>
                            <a:schemeClr val="tx1"/>
                          </a:solidFill>
                          <a:latin typeface="Times New Roman"/>
                        </a:rPr>
                        <a:t>(</a:t>
                      </a:r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в районе)</a:t>
                      </a:r>
                    </a:p>
                  </a:txBody>
                  <a:tcPr marL="3477" marR="3477" marT="347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в т.ч. по целевому назначению</a:t>
                      </a:r>
                    </a:p>
                  </a:txBody>
                  <a:tcPr marL="3477" marR="3477" marT="347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5979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solidFill>
                          <a:schemeClr val="tx1"/>
                        </a:solidFill>
                        <a:latin typeface="Arial Cyr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защитные</a:t>
                      </a:r>
                    </a:p>
                  </a:txBody>
                  <a:tcPr marL="3477" marR="3477" marT="3477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эксплуатационные</a:t>
                      </a: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solidFill>
                            <a:schemeClr val="tx1"/>
                          </a:solidFill>
                          <a:latin typeface="Times New Roman"/>
                        </a:rPr>
                        <a:t>резервные</a:t>
                      </a: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159790">
                <a:tc>
                  <a:txBody>
                    <a:bodyPr/>
                    <a:lstStyle/>
                    <a:p>
                      <a:pPr algn="ctr" fontAlgn="ctr"/>
                      <a:endParaRPr lang="ru-RU" sz="1050" b="0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latin typeface="Times New Roman"/>
                        </a:rPr>
                        <a:t>Земли лесного фонда</a:t>
                      </a: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endParaRPr lang="ru-RU" sz="1000" b="0" i="0" u="none" strike="noStrike">
                        <a:latin typeface="Times New Roman"/>
                      </a:endParaRPr>
                    </a:p>
                  </a:txBody>
                  <a:tcPr marL="3477" marR="3477" marT="347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23164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50" b="0" i="0" u="none" strike="noStrike" dirty="0">
                          <a:latin typeface="Times New Roman"/>
                        </a:rPr>
                        <a:t> </a:t>
                      </a:r>
                      <a:r>
                        <a:rPr lang="ru-RU" sz="1050" b="0" i="0" u="none" strike="noStrike" dirty="0" smtClean="0">
                          <a:latin typeface="Times New Roman"/>
                        </a:rPr>
                        <a:t>0</a:t>
                      </a:r>
                      <a:endParaRPr lang="ru-RU" sz="1050" b="0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0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0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0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0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0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3477" marR="3477" marT="3477" marB="0" anchor="b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(Справочная информация по лесным хозяйствам)</a:t>
            </a:r>
          </a:p>
        </p:txBody>
      </p:sp>
      <p:sp>
        <p:nvSpPr>
          <p:cNvPr id="234763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5.1.3.</a:t>
            </a:r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(Возможная обстановка по очагам и площадям пожаров)</a:t>
            </a:r>
          </a:p>
        </p:txBody>
      </p:sp>
      <p:sp>
        <p:nvSpPr>
          <p:cNvPr id="17823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5.1.4.</a:t>
            </a:r>
          </a:p>
        </p:txBody>
      </p:sp>
      <p:pic>
        <p:nvPicPr>
          <p:cNvPr id="178203" name="Picture 2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3019" y="1224161"/>
            <a:ext cx="10345738" cy="6768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Line 25"/>
          <p:cNvSpPr>
            <a:spLocks noChangeShapeType="1"/>
          </p:cNvSpPr>
          <p:nvPr/>
        </p:nvSpPr>
        <p:spPr bwMode="auto">
          <a:xfrm>
            <a:off x="3254375" y="1882775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 lIns="75672" tIns="37836" rIns="75672" bIns="37836"/>
          <a:lstStyle/>
          <a:p>
            <a:endParaRPr lang="ru-RU"/>
          </a:p>
        </p:txBody>
      </p:sp>
      <p:sp>
        <p:nvSpPr>
          <p:cNvPr id="1060" name="Rectangle 312"/>
          <p:cNvSpPr>
            <a:spLocks noChangeArrowheads="1"/>
          </p:cNvSpPr>
          <p:nvPr/>
        </p:nvSpPr>
        <p:spPr bwMode="auto">
          <a:xfrm>
            <a:off x="2520950" y="2235200"/>
            <a:ext cx="152400" cy="398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672" tIns="37836" rIns="75672" bIns="37836" anchor="ctr">
            <a:spAutoFit/>
          </a:bodyPr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775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0"/>
            <a:ext cx="10333038" cy="1079500"/>
          </a:xfr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rtlCol="0">
            <a:normAutofit/>
          </a:bodyPr>
          <a:lstStyle/>
          <a:p>
            <a:pPr defTabSz="1279525" eaLnBrk="1" hangingPunct="1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ea typeface="+mn-ea"/>
                <a:cs typeface="Times New Roman" pitchFamily="18" charset="0"/>
              </a:rPr>
              <a:t>ПАСПОРТ ТЕРРИТОРИИ НОВОИВАНОВСКОГО СЕЛЬСКОГО ПОСЕЛЕНИЯ СУБЪЕКТА РФ</a:t>
            </a:r>
            <a:br>
              <a:rPr lang="ru-RU" sz="2100" b="1" dirty="0" smtClean="0">
                <a:latin typeface="Times New Roman" pitchFamily="18" charset="0"/>
                <a:ea typeface="+mn-ea"/>
                <a:cs typeface="Times New Roman" pitchFamily="18" charset="0"/>
              </a:rPr>
            </a:br>
            <a:r>
              <a:rPr lang="ru-RU" sz="21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2100" b="1" dirty="0" smtClean="0">
                <a:solidFill>
                  <a:srgbClr val="0000FF"/>
                </a:solidFill>
                <a:latin typeface="Times New Roman" pitchFamily="18" charset="0"/>
                <a:ea typeface="+mn-ea"/>
                <a:cs typeface="Times New Roman" pitchFamily="18" charset="0"/>
              </a:rPr>
              <a:t>Схема размещения наиболее значимых объектов на территории района)</a:t>
            </a:r>
          </a:p>
        </p:txBody>
      </p:sp>
      <p:sp>
        <p:nvSpPr>
          <p:cNvPr id="110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3.2.</a:t>
            </a:r>
          </a:p>
        </p:txBody>
      </p:sp>
      <p:pic>
        <p:nvPicPr>
          <p:cNvPr id="2" name="Picture 6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2452" y="1164515"/>
            <a:ext cx="10352392" cy="70512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" name="Picture 6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740400" y="4651436"/>
            <a:ext cx="3714750" cy="657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" name="Picture 70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958607" y="3528417"/>
            <a:ext cx="3943350" cy="1476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7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091488" y="1296169"/>
            <a:ext cx="2219325" cy="838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" name="Picture 7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38326" y="1125803"/>
            <a:ext cx="3921323" cy="11093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76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97968" y="2244419"/>
            <a:ext cx="1221039" cy="5639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01" name="Picture 77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2721" y="1296169"/>
            <a:ext cx="2464891" cy="9390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2" name="Picture 7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350095" y="2880345"/>
            <a:ext cx="3981450" cy="7429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TextBox 15"/>
          <p:cNvSpPr txBox="1"/>
          <p:nvPr/>
        </p:nvSpPr>
        <p:spPr>
          <a:xfrm>
            <a:off x="2142183" y="6408737"/>
            <a:ext cx="129614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ru-RU" sz="1050" dirty="0"/>
          </a:p>
        </p:txBody>
      </p:sp>
      <p:pic>
        <p:nvPicPr>
          <p:cNvPr id="4" name="Picture 6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30015" y="6120705"/>
            <a:ext cx="4176464" cy="14817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319591882"/>
              </p:ext>
            </p:extLst>
          </p:nvPr>
        </p:nvGraphicFramePr>
        <p:xfrm>
          <a:off x="415925" y="1460500"/>
          <a:ext cx="9501188" cy="3503438"/>
        </p:xfrm>
        <a:graphic>
          <a:graphicData uri="http://schemas.openxmlformats.org/drawingml/2006/table">
            <a:tbl>
              <a:tblPr/>
              <a:tblGrid>
                <a:gridCol w="2862263"/>
                <a:gridCol w="1039812"/>
                <a:gridCol w="1039813"/>
                <a:gridCol w="1039812"/>
                <a:gridCol w="1135063"/>
                <a:gridCol w="1098550"/>
                <a:gridCol w="1285875"/>
              </a:tblGrid>
              <a:tr h="65088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предприятия (организации) ФИО руководителей, код, телефон (14.6.1.)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Численность работающих, чел. (14.6.1.1)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населенного пункта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(14.6.2)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домов (14.6.2.1.)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населения (14.6.2.2.)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5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ночное время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5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персонал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дети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персонал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</a:tr>
              <a:tr h="80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6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6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6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03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6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</a:tr>
              <a:tr h="96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85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68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</a:tr>
              <a:tr h="1285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50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192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</a:tr>
              <a:tr h="40479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85881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75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063" marR="906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>
                        <a:alpha val="85881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населенных пунктов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попадающих в зону возможных лесных пожаров)</a:t>
            </a:r>
          </a:p>
        </p:txBody>
      </p:sp>
      <p:sp>
        <p:nvSpPr>
          <p:cNvPr id="237704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5.1.5.</a:t>
            </a:r>
          </a:p>
        </p:txBody>
      </p:sp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(Вертолетные площадки (участок местности способный принять вертолет без дополнительной подготовки) на территории района)</a:t>
            </a:r>
          </a:p>
        </p:txBody>
      </p:sp>
      <p:sp>
        <p:nvSpPr>
          <p:cNvPr id="179275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5.1.6.</a:t>
            </a:r>
          </a:p>
        </p:txBody>
      </p:sp>
      <p:pic>
        <p:nvPicPr>
          <p:cNvPr id="179214" name="Picture 1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4763" y="1296169"/>
            <a:ext cx="10345738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>
    <p:blinds/>
  </p:transition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по водным объектам пригодным для забора воды воздушными судами)</a:t>
            </a:r>
          </a:p>
        </p:txBody>
      </p:sp>
      <p:sp>
        <p:nvSpPr>
          <p:cNvPr id="240642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5.1.7.</a:t>
            </a:r>
          </a:p>
        </p:txBody>
      </p:sp>
      <p:graphicFrame>
        <p:nvGraphicFramePr>
          <p:cNvPr id="12" name="Таблица 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98462183"/>
              </p:ext>
            </p:extLst>
          </p:nvPr>
        </p:nvGraphicFramePr>
        <p:xfrm>
          <a:off x="107950" y="1847850"/>
          <a:ext cx="10225212" cy="2699004"/>
        </p:xfrm>
        <a:graphic>
          <a:graphicData uri="http://schemas.openxmlformats.org/drawingml/2006/table">
            <a:tbl>
              <a:tblPr/>
              <a:tblGrid>
                <a:gridCol w="1667953"/>
                <a:gridCol w="2722197"/>
                <a:gridCol w="2917531"/>
                <a:gridCol w="2917531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водного объекта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участков пригодных для забора воды воздушными судами, географические координаты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участков пригодных для забора воды самолетом БЕ-200 ЧС, географические координаты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Р. Водяная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Р. Плоская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79" name="Прямоугольник 15"/>
          <p:cNvSpPr>
            <a:spLocks noChangeArrowheads="1"/>
          </p:cNvSpPr>
          <p:nvPr/>
        </p:nvSpPr>
        <p:spPr bwMode="auto">
          <a:xfrm>
            <a:off x="0" y="6045200"/>
            <a:ext cx="5167313" cy="4079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76" tIns="37838" rIns="75676" bIns="37838">
            <a:spAutoFit/>
          </a:bodyPr>
          <a:lstStyle/>
          <a:p>
            <a:pPr algn="ctr" defTabSz="754063"/>
            <a:endParaRPr lang="ru-RU">
              <a:latin typeface="Calibri" pitchFamily="34" charset="0"/>
            </a:endParaRPr>
          </a:p>
        </p:txBody>
      </p:sp>
      <p:sp>
        <p:nvSpPr>
          <p:cNvPr id="241680" name="Rectangle 16"/>
          <p:cNvSpPr>
            <a:spLocks noChangeArrowheads="1"/>
          </p:cNvSpPr>
          <p:nvPr/>
        </p:nvSpPr>
        <p:spPr bwMode="auto">
          <a:xfrm>
            <a:off x="0" y="1782763"/>
            <a:ext cx="4532313" cy="407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76" tIns="37838" rIns="75676" bIns="37838" anchor="ctr">
            <a:spAutoFit/>
          </a:bodyPr>
          <a:lstStyle/>
          <a:p>
            <a:pPr indent="377825" algn="just" eaLnBrk="0" hangingPunct="0"/>
            <a:endParaRPr lang="ru-RU">
              <a:latin typeface="Calibri" pitchFamily="34" charset="0"/>
            </a:endParaRPr>
          </a:p>
        </p:txBody>
      </p:sp>
      <p:sp>
        <p:nvSpPr>
          <p:cNvPr id="21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endParaRPr lang="ru-RU" b="1" dirty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Характеристика водоемов предназначенных для забора воды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при тушении лесных пожаров БЕ-200ЧС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 ТЕРРИТОРИИ НОВОИВАНОВСКОГО СЕЛЬСКОГО ПОСЕЛЕНИЯ ВОДОЕМОВ ПРЕДНАЗНАЧЕННЫХ ДЛЯ ЗАБОРА ВОДЫ БЕ-200ЧС - НЕТ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1690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5.1.8.</a:t>
            </a:r>
          </a:p>
        </p:txBody>
      </p:sp>
      <p:pic>
        <p:nvPicPr>
          <p:cNvPr id="41062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970" y="1768387"/>
            <a:ext cx="10345738" cy="67362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16286092"/>
              </p:ext>
            </p:extLst>
          </p:nvPr>
        </p:nvGraphicFramePr>
        <p:xfrm>
          <a:off x="0" y="2880345"/>
          <a:ext cx="10333038" cy="3547048"/>
        </p:xfrm>
        <a:graphic>
          <a:graphicData uri="http://schemas.openxmlformats.org/drawingml/2006/table">
            <a:tbl>
              <a:tblPr/>
              <a:tblGrid>
                <a:gridCol w="353661"/>
                <a:gridCol w="6793870"/>
                <a:gridCol w="1742675"/>
                <a:gridCol w="1442832"/>
              </a:tblGrid>
              <a:tr h="3556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параметра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Значение параметра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78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Общий размер водоема в плане (длина </a:t>
                      </a:r>
                      <a:r>
                        <a:rPr kumimoji="0" lang="ru-RU" sz="105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ширина, м)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6985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Глубины на акватории в районе ВПП (зоны забора воды) и у берега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98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и состояние дна у берега (в месте рекомендуемого, планируемого базирования)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557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и характеристики естественных и искусственных препятствий на акватории (отмели, банки, песчаные косы, топляки и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).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45833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и характеристики естественных и искусственных препятствий на территории -направлениях воздушного подхода (мачты, вышки, опоры ЛЭП и др). в </a:t>
                      </a:r>
                      <a:r>
                        <a:rPr kumimoji="0" lang="en-US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</a:t>
                      </a: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. от центра водоема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557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инфраструктуры в районе водоема, в местах возможного базирования (ж/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 а/м дороги, строения и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98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Направление и расстояние до ближайшего населенного пункта (с указанием его наименования)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98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Направление и расстояние до аэродрома (удовлетворяющего условия взлета-посадки Бе-200ЧС)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98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и интенсивность судоходства (в том числе иной деятельности на акватории водоема)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1р в неделю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78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Сроки замерзания водоема по среднемноголетним данным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ноября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78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Сроки полного очищения водоема от льда по среднемноголетним данным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июня</a:t>
                      </a:r>
                      <a:endParaRPr kumimoji="0" lang="ru-RU" sz="1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152" marR="181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23025567"/>
              </p:ext>
            </p:extLst>
          </p:nvPr>
        </p:nvGraphicFramePr>
        <p:xfrm>
          <a:off x="0" y="6040438"/>
          <a:ext cx="10333038" cy="1906394"/>
        </p:xfrm>
        <a:graphic>
          <a:graphicData uri="http://schemas.openxmlformats.org/drawingml/2006/table">
            <a:tbl>
              <a:tblPr/>
              <a:tblGrid>
                <a:gridCol w="345972"/>
                <a:gridCol w="4841049"/>
                <a:gridCol w="848273"/>
                <a:gridCol w="862368"/>
                <a:gridCol w="848273"/>
                <a:gridCol w="862367"/>
                <a:gridCol w="848273"/>
                <a:gridCol w="876463"/>
              </a:tblGrid>
              <a:tr h="153133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параметра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Значение</a:t>
                      </a:r>
                    </a:p>
                  </a:txBody>
                  <a:tcPr marL="18248" marR="18248" marT="0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параметра</a:t>
                      </a:r>
                    </a:p>
                  </a:txBody>
                  <a:tcPr marL="18248" marR="18248" marT="0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3133"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апрель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май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июнь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июль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август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сентябрь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6428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Преобладающее направление и скорость ветра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31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Высот волны, ветровой зыби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31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Среднемесячная температура воздуха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4182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Среднемесячная температура воды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3619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дней с погодными параметрами, удовлетворяющими условиям применения Бе-200ЧС (по среднемноголетним данным)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31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Орнитологическая обстановка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ts val="1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8248" marR="1824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30721" name="Rectangle 1"/>
          <p:cNvSpPr>
            <a:spLocks noChangeArrowheads="1"/>
          </p:cNvSpPr>
          <p:nvPr/>
        </p:nvSpPr>
        <p:spPr bwMode="auto">
          <a:xfrm>
            <a:off x="0" y="1441417"/>
            <a:ext cx="10333038" cy="1538354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/>
        </p:spPr>
        <p:txBody>
          <a:bodyPr lIns="75676" tIns="37838" rIns="75676" bIns="37838" anchor="ctr">
            <a:spAutoFit/>
          </a:bodyPr>
          <a:lstStyle/>
          <a:p>
            <a:pPr indent="378379" algn="ctr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latin typeface="+mn-lt"/>
                <a:cs typeface="Times New Roman" pitchFamily="18" charset="0"/>
              </a:rPr>
              <a:t>Паспорт</a:t>
            </a:r>
            <a:endParaRPr lang="ru-RU" sz="1600" dirty="0">
              <a:latin typeface="+mn-lt"/>
            </a:endParaRPr>
          </a:p>
          <a:p>
            <a:pPr indent="378379" algn="ctr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latin typeface="+mn-lt"/>
                <a:cs typeface="Times New Roman" pitchFamily="18" charset="0"/>
              </a:rPr>
              <a:t>потенциальной пригодности</a:t>
            </a:r>
            <a:r>
              <a:rPr lang="ru-RU" sz="1600" dirty="0" smtClean="0">
                <a:latin typeface="+mn-lt"/>
                <a:cs typeface="Times New Roman" pitchFamily="18" charset="0"/>
              </a:rPr>
              <a:t>__ </a:t>
            </a:r>
            <a:r>
              <a:rPr lang="ru-RU" sz="1600" dirty="0">
                <a:latin typeface="+mn-lt"/>
                <a:cs typeface="Times New Roman" pitchFamily="18" charset="0"/>
              </a:rPr>
              <a:t>для применения самолета Бе-200ЧС.</a:t>
            </a:r>
            <a:endParaRPr lang="ru-RU" sz="1600" dirty="0">
              <a:latin typeface="+mn-lt"/>
            </a:endParaRPr>
          </a:p>
          <a:p>
            <a:pPr indent="378379" algn="ctr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dirty="0">
                <a:latin typeface="+mn-lt"/>
                <a:cs typeface="Times New Roman" pitchFamily="18" charset="0"/>
              </a:rPr>
              <a:t>(наименование водоема, участка водоёма)</a:t>
            </a:r>
            <a:endParaRPr lang="ru-RU" sz="1400" dirty="0">
              <a:latin typeface="+mn-lt"/>
            </a:endParaRPr>
          </a:p>
          <a:p>
            <a:pPr indent="378379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 smtClean="0">
              <a:latin typeface="+mn-lt"/>
              <a:cs typeface="Times New Roman" pitchFamily="18" charset="0"/>
            </a:endParaRPr>
          </a:p>
          <a:p>
            <a:pPr indent="378379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smtClean="0">
                <a:latin typeface="+mn-lt"/>
                <a:cs typeface="Times New Roman" pitchFamily="18" charset="0"/>
              </a:rPr>
              <a:t>Федеральный </a:t>
            </a:r>
            <a:r>
              <a:rPr lang="ru-RU" sz="1400" dirty="0">
                <a:latin typeface="+mn-lt"/>
                <a:cs typeface="Times New Roman" pitchFamily="18" charset="0"/>
              </a:rPr>
              <a:t>округ</a:t>
            </a:r>
            <a:r>
              <a:rPr lang="ru-RU" sz="1400" dirty="0" smtClean="0">
                <a:latin typeface="+mn-lt"/>
                <a:cs typeface="Times New Roman" pitchFamily="18" charset="0"/>
              </a:rPr>
              <a:t>__</a:t>
            </a:r>
            <a:r>
              <a:rPr lang="ru-RU" sz="1400" u="sng" dirty="0" smtClean="0">
                <a:latin typeface="+mn-lt"/>
                <a:cs typeface="Times New Roman" pitchFamily="18" charset="0"/>
              </a:rPr>
              <a:t>_</a:t>
            </a:r>
            <a:r>
              <a:rPr lang="ru-RU" sz="1400" dirty="0" smtClean="0">
                <a:latin typeface="+mn-lt"/>
                <a:cs typeface="Times New Roman" pitchFamily="18" charset="0"/>
              </a:rPr>
              <a:t>__________________________________________________________</a:t>
            </a:r>
            <a:endParaRPr lang="ru-RU" sz="1400" dirty="0">
              <a:latin typeface="+mn-lt"/>
            </a:endParaRPr>
          </a:p>
          <a:p>
            <a:pPr indent="378379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+mn-lt"/>
                <a:cs typeface="Times New Roman" pitchFamily="18" charset="0"/>
              </a:rPr>
              <a:t>Субъект ФО</a:t>
            </a:r>
            <a:r>
              <a:rPr lang="ru-RU" sz="1400" dirty="0" smtClean="0">
                <a:latin typeface="+mn-lt"/>
                <a:cs typeface="Times New Roman" pitchFamily="18" charset="0"/>
              </a:rPr>
              <a:t>____________________________________ </a:t>
            </a:r>
            <a:endParaRPr lang="ru-RU" sz="1400" dirty="0">
              <a:latin typeface="+mn-lt"/>
            </a:endParaRPr>
          </a:p>
          <a:p>
            <a:pPr indent="378379" defTabSz="1059470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>
                <a:latin typeface="+mn-lt"/>
                <a:cs typeface="Times New Roman" pitchFamily="18" charset="0"/>
              </a:rPr>
              <a:t>Район (административно-территориальная принадлежность</a:t>
            </a:r>
            <a:r>
              <a:rPr lang="ru-RU" sz="1400" dirty="0" smtClean="0">
                <a:latin typeface="+mn-lt"/>
                <a:cs typeface="Times New Roman" pitchFamily="18" charset="0"/>
              </a:rPr>
              <a:t>)____</a:t>
            </a:r>
            <a:endParaRPr lang="ru-RU" sz="1400" dirty="0">
              <a:latin typeface="+mn-lt"/>
            </a:endParaRPr>
          </a:p>
        </p:txBody>
      </p:sp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водоемов предназначенных для забора воды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при тушении лесных пожаров БЕ-200ЧС)</a:t>
            </a:r>
          </a:p>
        </p:txBody>
      </p:sp>
      <p:sp>
        <p:nvSpPr>
          <p:cNvPr id="243863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5.1.9.</a:t>
            </a:r>
          </a:p>
        </p:txBody>
      </p:sp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4508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5.1.10.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46144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5.1.10.</a:t>
            </a:r>
          </a:p>
        </p:txBody>
      </p:sp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678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ЗЕМЛЕТРЯСЕНИЙ</a:t>
            </a:r>
          </a:p>
        </p:txBody>
      </p:sp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НОВОИВАНОВСКОЕ СЕЛЬСКОЕ ПОСЕЛЕНИЕ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землетрясений (общая карта))</a:t>
            </a:r>
          </a:p>
        </p:txBody>
      </p:sp>
      <p:sp>
        <p:nvSpPr>
          <p:cNvPr id="247842" name="Text Box 302"/>
          <p:cNvSpPr txBox="1">
            <a:spLocks noChangeArrowheads="1"/>
          </p:cNvSpPr>
          <p:nvPr/>
        </p:nvSpPr>
        <p:spPr bwMode="auto">
          <a:xfrm>
            <a:off x="6156325" y="3065463"/>
            <a:ext cx="788988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9339" tIns="39669" rIns="79339" bIns="39669"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>
              <a:latin typeface="Calibri" pitchFamily="34" charset="0"/>
            </a:endParaRPr>
          </a:p>
        </p:txBody>
      </p:sp>
      <p:sp>
        <p:nvSpPr>
          <p:cNvPr id="24786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5.2.1.</a:t>
            </a:r>
          </a:p>
        </p:txBody>
      </p:sp>
      <p:pic>
        <p:nvPicPr>
          <p:cNvPr id="4116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" y="1079499"/>
            <a:ext cx="10333038" cy="708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16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31321" y="1372411"/>
            <a:ext cx="2314918" cy="19295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1653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99976" y="6120705"/>
            <a:ext cx="2950319" cy="17281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1654" name="Picture 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55345" y="1372411"/>
            <a:ext cx="3351733" cy="25160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1655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654351" y="1649640"/>
            <a:ext cx="2103437" cy="17129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1656" name="Picture 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18311" y="2337205"/>
            <a:ext cx="1279525" cy="592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1657" name="Picture 9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516562" y="4325142"/>
            <a:ext cx="1279525" cy="592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(Общая характеристика рисков возникновения землетрясений)</a:t>
            </a:r>
          </a:p>
        </p:txBody>
      </p:sp>
      <p:sp>
        <p:nvSpPr>
          <p:cNvPr id="248834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5.2.2.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053618952"/>
              </p:ext>
            </p:extLst>
          </p:nvPr>
        </p:nvGraphicFramePr>
        <p:xfrm>
          <a:off x="136525" y="1689100"/>
          <a:ext cx="10196932" cy="1226820"/>
        </p:xfrm>
        <a:graphic>
          <a:graphicData uri="http://schemas.openxmlformats.org/drawingml/2006/table">
            <a:tbl>
              <a:tblPr/>
              <a:tblGrid>
                <a:gridCol w="1123364"/>
                <a:gridCol w="2268392"/>
                <a:gridCol w="2268392"/>
                <a:gridCol w="2268392"/>
                <a:gridCol w="2268392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населенных пунктов попадающих в сейсмоопасную зону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 попадающих в сейсмоопасную зону (тыс. чел.)</a:t>
                      </a:r>
                      <a:endParaRPr lang="ru-RU" sz="11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latin typeface="Times New Roman"/>
                          <a:ea typeface="Calibri"/>
                          <a:cs typeface="Times New Roman"/>
                        </a:rPr>
                        <a:t>Количество ПОО попадающих в сейсмоопасную зону</a:t>
                      </a:r>
                      <a:endParaRPr lang="ru-RU" sz="11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ОЭ, не входящих в перечень ПОО,  попадающих в сейсмоопасную зону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2"/>
          <p:cNvSpPr>
            <a:spLocks noChangeArrowheads="1"/>
          </p:cNvSpPr>
          <p:nvPr/>
        </p:nvSpPr>
        <p:spPr bwMode="auto">
          <a:xfrm>
            <a:off x="769938" y="7459877"/>
            <a:ext cx="9429750" cy="969963"/>
          </a:xfrm>
          <a:prstGeom prst="rect">
            <a:avLst/>
          </a:prstGeom>
          <a:solidFill>
            <a:srgbClr val="FFFF99">
              <a:alpha val="34901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32809" tIns="16404" rIns="32809" bIns="1640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00354" name="Rectangle 3"/>
          <p:cNvSpPr>
            <a:spLocks noChangeArrowheads="1"/>
          </p:cNvSpPr>
          <p:nvPr/>
        </p:nvSpPr>
        <p:spPr bwMode="auto">
          <a:xfrm>
            <a:off x="692150" y="5534025"/>
            <a:ext cx="9429750" cy="1743075"/>
          </a:xfrm>
          <a:prstGeom prst="rect">
            <a:avLst/>
          </a:prstGeom>
          <a:solidFill>
            <a:srgbClr val="CCFFCC">
              <a:alpha val="34901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32809" tIns="16404" rIns="32809" bIns="1640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00355" name="Rectangle 4"/>
          <p:cNvSpPr>
            <a:spLocks noChangeArrowheads="1"/>
          </p:cNvSpPr>
          <p:nvPr/>
        </p:nvSpPr>
        <p:spPr bwMode="auto">
          <a:xfrm>
            <a:off x="692150" y="3757613"/>
            <a:ext cx="9429750" cy="1524000"/>
          </a:xfrm>
          <a:prstGeom prst="rect">
            <a:avLst/>
          </a:prstGeom>
          <a:solidFill>
            <a:srgbClr val="FFCC99">
              <a:alpha val="34901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32809" tIns="16404" rIns="32809" bIns="1640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00358" name="Line 7"/>
          <p:cNvSpPr>
            <a:spLocks noChangeShapeType="1"/>
          </p:cNvSpPr>
          <p:nvPr/>
        </p:nvSpPr>
        <p:spPr bwMode="auto">
          <a:xfrm flipV="1">
            <a:off x="165100" y="763588"/>
            <a:ext cx="10002838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32809" tIns="16404" rIns="32809" bIns="16404"/>
          <a:lstStyle/>
          <a:p>
            <a:endParaRPr lang="ru-RU"/>
          </a:p>
        </p:txBody>
      </p:sp>
      <p:sp>
        <p:nvSpPr>
          <p:cNvPr id="100359" name="Line 8"/>
          <p:cNvSpPr>
            <a:spLocks noChangeShapeType="1"/>
          </p:cNvSpPr>
          <p:nvPr/>
        </p:nvSpPr>
        <p:spPr bwMode="auto">
          <a:xfrm flipV="1">
            <a:off x="173038" y="990600"/>
            <a:ext cx="10015537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32809" tIns="16404" rIns="32809" bIns="16404"/>
          <a:lstStyle/>
          <a:p>
            <a:endParaRPr lang="ru-RU"/>
          </a:p>
        </p:txBody>
      </p:sp>
      <p:sp>
        <p:nvSpPr>
          <p:cNvPr id="100360" name="Rectangle 9"/>
          <p:cNvSpPr>
            <a:spLocks noChangeArrowheads="1"/>
          </p:cNvSpPr>
          <p:nvPr/>
        </p:nvSpPr>
        <p:spPr bwMode="auto">
          <a:xfrm>
            <a:off x="311150" y="796925"/>
            <a:ext cx="207963" cy="1793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32809" tIns="16404" rIns="32809" bIns="16404" anchor="ctr"/>
          <a:lstStyle/>
          <a:p>
            <a:pPr algn="ctr"/>
            <a:r>
              <a:rPr lang="ru-RU" sz="400" b="1">
                <a:latin typeface="Calibri" pitchFamily="34" charset="0"/>
              </a:rPr>
              <a:t>УРОВЕНЬ</a:t>
            </a:r>
          </a:p>
        </p:txBody>
      </p:sp>
      <p:sp>
        <p:nvSpPr>
          <p:cNvPr id="100361" name="Rectangle 10"/>
          <p:cNvSpPr>
            <a:spLocks noChangeArrowheads="1"/>
          </p:cNvSpPr>
          <p:nvPr/>
        </p:nvSpPr>
        <p:spPr bwMode="auto">
          <a:xfrm>
            <a:off x="4659313" y="355600"/>
            <a:ext cx="152717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32809" tIns="16404" rIns="32809" bIns="16404" anchor="ctr"/>
          <a:lstStyle/>
          <a:p>
            <a:pPr algn="ctr"/>
            <a:r>
              <a:rPr lang="ru-RU" sz="1000" b="1">
                <a:latin typeface="Calibri" pitchFamily="34" charset="0"/>
              </a:rPr>
              <a:t>ТЕРРИТОРИАЛЬНОЙ ПОДСИСТЕМЫ РСЧС</a:t>
            </a:r>
          </a:p>
        </p:txBody>
      </p:sp>
      <p:sp>
        <p:nvSpPr>
          <p:cNvPr id="100364" name="Line 13"/>
          <p:cNvSpPr>
            <a:spLocks noChangeShapeType="1"/>
          </p:cNvSpPr>
          <p:nvPr/>
        </p:nvSpPr>
        <p:spPr bwMode="auto">
          <a:xfrm>
            <a:off x="10177463" y="671513"/>
            <a:ext cx="0" cy="78581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32809" tIns="16404" rIns="32809" bIns="16404"/>
          <a:lstStyle/>
          <a:p>
            <a:endParaRPr lang="ru-RU"/>
          </a:p>
        </p:txBody>
      </p:sp>
      <p:sp>
        <p:nvSpPr>
          <p:cNvPr id="100365" name="Line 14"/>
          <p:cNvSpPr>
            <a:spLocks noChangeShapeType="1"/>
          </p:cNvSpPr>
          <p:nvPr/>
        </p:nvSpPr>
        <p:spPr bwMode="auto">
          <a:xfrm flipV="1">
            <a:off x="112712" y="8240768"/>
            <a:ext cx="10009188" cy="47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32809" tIns="16404" rIns="32809" bIns="16404"/>
          <a:lstStyle/>
          <a:p>
            <a:endParaRPr lang="ru-RU"/>
          </a:p>
        </p:txBody>
      </p:sp>
      <p:sp>
        <p:nvSpPr>
          <p:cNvPr id="100370" name="Rectangle 19"/>
          <p:cNvSpPr>
            <a:spLocks noChangeArrowheads="1"/>
          </p:cNvSpPr>
          <p:nvPr/>
        </p:nvSpPr>
        <p:spPr bwMode="auto">
          <a:xfrm flipH="1">
            <a:off x="3762375" y="1014413"/>
            <a:ext cx="3603625" cy="95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3049588"/>
            <a:r>
              <a:rPr lang="ru-RU" sz="700">
                <a:latin typeface="Calibri" pitchFamily="34" charset="0"/>
              </a:rPr>
              <a:t>КООРДИНАЦИОННЫЙ ОРГАН</a:t>
            </a:r>
          </a:p>
        </p:txBody>
      </p:sp>
      <p:sp>
        <p:nvSpPr>
          <p:cNvPr id="64" name="Rectangle 4"/>
          <p:cNvSpPr txBox="1">
            <a:spLocks noChangeArrowheads="1"/>
          </p:cNvSpPr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(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Территориальная подсистема РСЧС муниципального района)</a:t>
            </a:r>
          </a:p>
        </p:txBody>
      </p:sp>
      <p:sp>
        <p:nvSpPr>
          <p:cNvPr id="10041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3.3.</a:t>
            </a:r>
          </a:p>
        </p:txBody>
      </p:sp>
      <p:pic>
        <p:nvPicPr>
          <p:cNvPr id="387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101" y="1095258"/>
            <a:ext cx="10310812" cy="71651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48783915"/>
              </p:ext>
            </p:extLst>
          </p:nvPr>
        </p:nvGraphicFramePr>
        <p:xfrm>
          <a:off x="0" y="1389063"/>
          <a:ext cx="10333038" cy="5082300"/>
        </p:xfrm>
        <a:graphic>
          <a:graphicData uri="http://schemas.openxmlformats.org/drawingml/2006/table">
            <a:tbl>
              <a:tblPr/>
              <a:tblGrid>
                <a:gridCol w="772147"/>
                <a:gridCol w="2919286"/>
                <a:gridCol w="1938947"/>
                <a:gridCol w="2270682"/>
                <a:gridCol w="2431976"/>
              </a:tblGrid>
              <a:tr h="1270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2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Населенный пункт</a:t>
                      </a:r>
                      <a:endParaRPr lang="ru-RU" sz="12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домов</a:t>
                      </a:r>
                      <a:endParaRPr lang="ru-RU" sz="12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чел.</a:t>
                      </a:r>
                      <a:endParaRPr lang="ru-RU" sz="1200" b="1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объектов экономики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423525">
                <a:tc>
                  <a:txBody>
                    <a:bodyPr/>
                    <a:lstStyle/>
                    <a:p>
                      <a:r>
                        <a:rPr lang="ru-RU" sz="1200" dirty="0" smtClean="0"/>
                        <a:t>         1</a:t>
                      </a:r>
                      <a:endParaRPr lang="ru-RU" sz="1200" dirty="0"/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/>
                        <a:t>СТ.</a:t>
                      </a:r>
                      <a:r>
                        <a:rPr lang="ru-RU" sz="1200" baseline="0" dirty="0" smtClean="0"/>
                        <a:t> НОВОИВАНОВСКАЯ</a:t>
                      </a:r>
                      <a:endParaRPr lang="ru-RU" sz="1200" dirty="0"/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580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1566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2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 ПЛОСКАЯ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264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792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3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4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5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6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7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8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Calibri"/>
                          <a:ea typeface="Calibri"/>
                          <a:cs typeface="Times New Roman"/>
                        </a:rPr>
                        <a:t>9</a:t>
                      </a: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solidFill>
                          <a:schemeClr val="tx1"/>
                        </a:solidFill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(Населенные пункты попадающие в зону возможного землетрясения ( их краткая характеристика))</a:t>
            </a:r>
          </a:p>
        </p:txBody>
      </p:sp>
      <p:sp>
        <p:nvSpPr>
          <p:cNvPr id="249926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5.2.3.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39688"/>
            <a:ext cx="10333038" cy="108108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(Характеристики объектов экономики, попадающих в зону возможного землетрясения)</a:t>
            </a:r>
          </a:p>
        </p:txBody>
      </p:sp>
      <p:graphicFrame>
        <p:nvGraphicFramePr>
          <p:cNvPr id="125" name="Таблица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69184568"/>
              </p:ext>
            </p:extLst>
          </p:nvPr>
        </p:nvGraphicFramePr>
        <p:xfrm>
          <a:off x="22225" y="1103313"/>
          <a:ext cx="10310054" cy="4140936"/>
        </p:xfrm>
        <a:graphic>
          <a:graphicData uri="http://schemas.openxmlformats.org/drawingml/2006/table">
            <a:tbl>
              <a:tblPr/>
              <a:tblGrid>
                <a:gridCol w="710942"/>
                <a:gridCol w="1539219"/>
                <a:gridCol w="1588513"/>
                <a:gridCol w="1314271"/>
                <a:gridCol w="1217072"/>
                <a:gridCol w="1448962"/>
                <a:gridCol w="1285806"/>
                <a:gridCol w="1205269"/>
              </a:tblGrid>
              <a:tr h="716981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Местоположение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Вид деятельности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 опасных веществ (количество)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Собственник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Ф.И.О. руководителя (телефон)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ОД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 smtClean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 smtClean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 smtClean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 smtClean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 smtClean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 smtClean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80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8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8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0929" name="Text Box 335"/>
          <p:cNvSpPr txBox="1">
            <a:spLocks noChangeArrowheads="1"/>
          </p:cNvSpPr>
          <p:nvPr/>
        </p:nvSpPr>
        <p:spPr bwMode="auto">
          <a:xfrm>
            <a:off x="9310688" y="-125413"/>
            <a:ext cx="1000125" cy="27622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(Расчет на эвакуацию из зоны возможного землетрясения)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20838114"/>
              </p:ext>
            </p:extLst>
          </p:nvPr>
        </p:nvGraphicFramePr>
        <p:xfrm>
          <a:off x="0" y="2246313"/>
          <a:ext cx="10333040" cy="3948672"/>
        </p:xfrm>
        <a:graphic>
          <a:graphicData uri="http://schemas.openxmlformats.org/drawingml/2006/table">
            <a:tbl>
              <a:tblPr/>
              <a:tblGrid>
                <a:gridCol w="796575"/>
                <a:gridCol w="2369248"/>
                <a:gridCol w="1527823"/>
                <a:gridCol w="1576573"/>
                <a:gridCol w="1676998"/>
                <a:gridCol w="2385823"/>
              </a:tblGrid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6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 населенного пункта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Возможная </a:t>
                      </a:r>
                      <a:r>
                        <a:rPr lang="ru-RU" sz="1600" b="1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бальность</a:t>
                      </a:r>
                      <a:endParaRPr lang="ru-RU" sz="16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Расчетное количество населения подлежащие эвакуации, чел.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Необходимое количество техники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 Новоивановская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1566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 Плоская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792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78144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8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3264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5198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5.2.5.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(Классификация зданий </a:t>
            </a:r>
            <a:r>
              <a:rPr lang="en-US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MMSK-86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252930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5.2.6.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396575635"/>
              </p:ext>
            </p:extLst>
          </p:nvPr>
        </p:nvGraphicFramePr>
        <p:xfrm>
          <a:off x="136525" y="1943100"/>
          <a:ext cx="9673889" cy="2821686"/>
        </p:xfrm>
        <a:graphic>
          <a:graphicData uri="http://schemas.openxmlformats.org/drawingml/2006/table">
            <a:tbl>
              <a:tblPr/>
              <a:tblGrid>
                <a:gridCol w="694122"/>
                <a:gridCol w="1286842"/>
                <a:gridCol w="1331983"/>
                <a:gridCol w="577672"/>
                <a:gridCol w="578327"/>
                <a:gridCol w="578327"/>
                <a:gridCol w="578327"/>
                <a:gridCol w="578327"/>
                <a:gridCol w="578327"/>
                <a:gridCol w="578327"/>
                <a:gridCol w="578327"/>
                <a:gridCol w="578327"/>
                <a:gridCol w="578327"/>
                <a:gridCol w="578327"/>
              </a:tblGrid>
              <a:tr h="223013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населенного пункта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зданий находящихся в сейсмоопасной зоне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1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зданий по типам (классификация MMSK-86) в %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205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А1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А2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Б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Б1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Б2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В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В1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В2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С7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С8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С9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230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err="1" smtClean="0">
                          <a:latin typeface="Times New Roman"/>
                          <a:ea typeface="Calibri"/>
                          <a:cs typeface="Times New Roman"/>
                        </a:rPr>
                        <a:t>Ст.Новоивановская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0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err="1" smtClean="0">
                          <a:latin typeface="Times New Roman"/>
                          <a:ea typeface="Calibri"/>
                          <a:cs typeface="Times New Roman"/>
                        </a:rPr>
                        <a:t>Ст.Плоская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0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0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0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3013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2333" marR="6233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по сейсмостанциям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субъекта РФ)</a:t>
            </a:r>
          </a:p>
        </p:txBody>
      </p:sp>
      <p:sp>
        <p:nvSpPr>
          <p:cNvPr id="253954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5.2.7.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409067772"/>
              </p:ext>
            </p:extLst>
          </p:nvPr>
        </p:nvGraphicFramePr>
        <p:xfrm>
          <a:off x="207963" y="1800225"/>
          <a:ext cx="9887628" cy="2453640"/>
        </p:xfrm>
        <a:graphic>
          <a:graphicData uri="http://schemas.openxmlformats.org/drawingml/2006/table">
            <a:tbl>
              <a:tblPr/>
              <a:tblGrid>
                <a:gridCol w="1404505"/>
                <a:gridCol w="2273907"/>
                <a:gridCol w="2566701"/>
                <a:gridCol w="2021501"/>
                <a:gridCol w="1621014"/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сейсмостанции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Местоположение станции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(адрес, координаты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, привязка к рельефу местности)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>
                          <a:latin typeface="Times New Roman"/>
                          <a:ea typeface="Calibri"/>
                          <a:cs typeface="Times New Roman"/>
                        </a:rPr>
                        <a:t>К какой сети принадлежит</a:t>
                      </a:r>
                      <a:endParaRPr lang="ru-RU" sz="11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Дата открытия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5532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56384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5.2.8.</a:t>
            </a:r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702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ГЕОЛОГИЧЕСКИХ ОПАСНЫХ ЯВЛЕНИЙ (ОПОЛЗНЕЙ, СЕЛЕЙ)</a:t>
            </a:r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(Характеристика селеопасных участков)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8059" name="Text Box 302"/>
          <p:cNvSpPr txBox="1">
            <a:spLocks noChangeArrowheads="1"/>
          </p:cNvSpPr>
          <p:nvPr/>
        </p:nvSpPr>
        <p:spPr bwMode="auto">
          <a:xfrm>
            <a:off x="6156325" y="3065463"/>
            <a:ext cx="788988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9339" tIns="39669" rIns="79339" bIns="39669"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>
              <a:latin typeface="Calibri" pitchFamily="34" charset="0"/>
            </a:endParaRPr>
          </a:p>
        </p:txBody>
      </p:sp>
      <p:sp>
        <p:nvSpPr>
          <p:cNvPr id="258060" name="Text Box 591"/>
          <p:cNvSpPr txBox="1">
            <a:spLocks noChangeArrowheads="1"/>
          </p:cNvSpPr>
          <p:nvPr/>
        </p:nvSpPr>
        <p:spPr bwMode="auto">
          <a:xfrm>
            <a:off x="2012950" y="7605713"/>
            <a:ext cx="13335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9339" tIns="39669" rIns="79339" bIns="39669"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 sz="800">
              <a:latin typeface="Calibri" pitchFamily="34" charset="0"/>
            </a:endParaRPr>
          </a:p>
        </p:txBody>
      </p:sp>
      <p:sp>
        <p:nvSpPr>
          <p:cNvPr id="25808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5.3.1.</a:t>
            </a:r>
          </a:p>
        </p:txBody>
      </p:sp>
      <p:pic>
        <p:nvPicPr>
          <p:cNvPr id="4126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158365"/>
            <a:ext cx="10352088" cy="70505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2675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3351213"/>
            <a:ext cx="10352089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(Общая характеристика рисков возникновения опасных геологических явлений (селей, оползней))</a:t>
            </a:r>
          </a:p>
        </p:txBody>
      </p:sp>
      <p:sp>
        <p:nvSpPr>
          <p:cNvPr id="259074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5.3.2.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77729076"/>
              </p:ext>
            </p:extLst>
          </p:nvPr>
        </p:nvGraphicFramePr>
        <p:xfrm>
          <a:off x="136525" y="1728788"/>
          <a:ext cx="10196935" cy="2498789"/>
        </p:xfrm>
        <a:graphic>
          <a:graphicData uri="http://schemas.openxmlformats.org/drawingml/2006/table">
            <a:tbl>
              <a:tblPr/>
              <a:tblGrid>
                <a:gridCol w="417364"/>
                <a:gridCol w="1384887"/>
                <a:gridCol w="1399114"/>
                <a:gridCol w="1399114"/>
                <a:gridCol w="1399114"/>
                <a:gridCol w="1399114"/>
                <a:gridCol w="1399114"/>
                <a:gridCol w="1399114"/>
              </a:tblGrid>
              <a:tr h="200806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селеопасных участков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населенных пунктов попадающих в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попадающих в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селеопасную зону 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(тыс. чел.)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ПОО, попадающих в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ОЭ, не входящих в перечень ПОО, попадающих в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и протяженность участков  автомобильных дорог, попадающих в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и протяженность участков  ж/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д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 дорог, попадающих в </a:t>
                      </a:r>
                      <a:r>
                        <a:rPr lang="ru-RU" sz="1400" b="1" dirty="0" smtClean="0">
                          <a:latin typeface="Times New Roman"/>
                          <a:ea typeface="Calibri"/>
                          <a:cs typeface="Times New Roman"/>
                        </a:rPr>
                        <a:t>селеопасную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2641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82071" y="1103612"/>
            <a:ext cx="10392884" cy="7125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78860" name="TextBox 43"/>
          <p:cNvGrpSpPr>
            <a:grpSpLocks/>
          </p:cNvGrpSpPr>
          <p:nvPr/>
        </p:nvGrpSpPr>
        <p:grpSpPr bwMode="auto">
          <a:xfrm>
            <a:off x="377825" y="1033463"/>
            <a:ext cx="9501188" cy="595312"/>
            <a:chOff x="211" y="492"/>
            <a:chExt cx="5296" cy="314"/>
          </a:xfrm>
        </p:grpSpPr>
        <p:pic>
          <p:nvPicPr>
            <p:cNvPr id="79526" name="TextBox 43"/>
            <p:cNvPicPr>
              <a:picLocks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11" y="492"/>
              <a:ext cx="5296" cy="31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527" name="Text Box 12"/>
            <p:cNvSpPr txBox="1">
              <a:spLocks noChangeArrowheads="1"/>
            </p:cNvSpPr>
            <p:nvPr/>
          </p:nvSpPr>
          <p:spPr bwMode="auto">
            <a:xfrm>
              <a:off x="251" y="529"/>
              <a:ext cx="5220" cy="2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>
              <a:spAutoFit/>
            </a:bodyPr>
            <a:lstStyle/>
            <a:p>
              <a:pPr algn="ctr"/>
              <a:r>
                <a:rPr lang="ru-RU" b="1" dirty="0">
                  <a:latin typeface="Calibri" pitchFamily="34" charset="0"/>
                </a:rPr>
                <a:t>На территории </a:t>
              </a:r>
              <a:r>
                <a:rPr lang="ru-RU" b="1" dirty="0" smtClean="0">
                  <a:latin typeface="Calibri" pitchFamily="34" charset="0"/>
                </a:rPr>
                <a:t>Новоивановского сельского поселения</a:t>
              </a:r>
              <a:endParaRPr lang="ru-RU" b="1" dirty="0">
                <a:latin typeface="Calibri" pitchFamily="34" charset="0"/>
              </a:endParaRPr>
            </a:p>
          </p:txBody>
        </p:sp>
      </p:grpSp>
      <p:grpSp>
        <p:nvGrpSpPr>
          <p:cNvPr id="78861" name="Прямоугольник 44"/>
          <p:cNvGrpSpPr>
            <a:grpSpLocks/>
          </p:cNvGrpSpPr>
          <p:nvPr/>
        </p:nvGrpSpPr>
        <p:grpSpPr bwMode="auto">
          <a:xfrm>
            <a:off x="129861" y="1805773"/>
            <a:ext cx="3841750" cy="722313"/>
            <a:chOff x="35" y="1367"/>
            <a:chExt cx="2142" cy="380"/>
          </a:xfrm>
        </p:grpSpPr>
        <p:pic>
          <p:nvPicPr>
            <p:cNvPr id="79524" name="Прямоугольник 44"/>
            <p:cNvPicPr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5" y="1367"/>
              <a:ext cx="2142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525" name="Text Box 15"/>
            <p:cNvSpPr txBox="1">
              <a:spLocks noChangeArrowheads="1"/>
            </p:cNvSpPr>
            <p:nvPr/>
          </p:nvSpPr>
          <p:spPr bwMode="auto">
            <a:xfrm>
              <a:off x="72" y="1389"/>
              <a:ext cx="2070" cy="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endParaRPr lang="en-US" sz="1400" dirty="0">
                <a:latin typeface="Calibri" pitchFamily="34" charset="0"/>
              </a:endParaRPr>
            </a:p>
            <a:p>
              <a:pPr algn="ctr"/>
              <a:r>
                <a:rPr lang="en-US" sz="1400" b="1" dirty="0">
                  <a:latin typeface="Calibri" pitchFamily="34" charset="0"/>
                </a:rPr>
                <a:t>                                </a:t>
              </a:r>
              <a:r>
                <a:rPr lang="ru-RU" sz="1400" b="1" dirty="0">
                  <a:latin typeface="Calibri" pitchFamily="34" charset="0"/>
                </a:rPr>
                <a:t>2</a:t>
              </a:r>
              <a:r>
                <a:rPr lang="ru-RU" sz="1400" b="1" dirty="0" smtClean="0">
                  <a:latin typeface="Calibri" pitchFamily="34" charset="0"/>
                </a:rPr>
                <a:t>  </a:t>
              </a:r>
              <a:r>
                <a:rPr lang="ru-RU" sz="1400" dirty="0">
                  <a:latin typeface="Calibri" pitchFamily="34" charset="0"/>
                </a:rPr>
                <a:t>автозаправочных станций;</a:t>
              </a:r>
            </a:p>
          </p:txBody>
        </p:sp>
      </p:grpSp>
      <p:grpSp>
        <p:nvGrpSpPr>
          <p:cNvPr id="78863" name="Прямоугольник 71"/>
          <p:cNvGrpSpPr>
            <a:grpSpLocks/>
          </p:cNvGrpSpPr>
          <p:nvPr/>
        </p:nvGrpSpPr>
        <p:grpSpPr bwMode="auto">
          <a:xfrm>
            <a:off x="6278130" y="1805773"/>
            <a:ext cx="3812022" cy="1359702"/>
            <a:chOff x="3517" y="768"/>
            <a:chExt cx="2143" cy="922"/>
          </a:xfrm>
        </p:grpSpPr>
        <p:pic>
          <p:nvPicPr>
            <p:cNvPr id="79497" name="Прямоугольник 71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517" y="768"/>
              <a:ext cx="2143" cy="9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498" name="Text Box 19"/>
            <p:cNvSpPr txBox="1">
              <a:spLocks noChangeArrowheads="1"/>
            </p:cNvSpPr>
            <p:nvPr/>
          </p:nvSpPr>
          <p:spPr bwMode="auto">
            <a:xfrm>
              <a:off x="3555" y="789"/>
              <a:ext cx="2070" cy="8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400" b="1" dirty="0" smtClean="0">
                  <a:latin typeface="Calibri" pitchFamily="34" charset="0"/>
                </a:rPr>
                <a:t>      2</a:t>
              </a:r>
              <a:r>
                <a:rPr lang="en-US" sz="1400" dirty="0" smtClean="0">
                  <a:latin typeface="Calibri" pitchFamily="34" charset="0"/>
                </a:rPr>
                <a:t> </a:t>
              </a:r>
              <a:r>
                <a:rPr lang="ru-RU" sz="1400" dirty="0" smtClean="0">
                  <a:latin typeface="Calibri" pitchFamily="34" charset="0"/>
                </a:rPr>
                <a:t>средней школы;</a:t>
              </a:r>
              <a:endParaRPr lang="en-US" sz="1400" dirty="0">
                <a:latin typeface="Calibri" pitchFamily="34" charset="0"/>
              </a:endParaRPr>
            </a:p>
            <a:p>
              <a:pPr algn="ctr"/>
              <a:r>
                <a:rPr lang="ru-RU" sz="1400" b="1" dirty="0">
                  <a:latin typeface="Calibri" pitchFamily="34" charset="0"/>
                </a:rPr>
                <a:t>           </a:t>
              </a:r>
              <a:r>
                <a:rPr lang="ru-RU" sz="1400" b="1" dirty="0" smtClean="0">
                  <a:latin typeface="Calibri" pitchFamily="34" charset="0"/>
                </a:rPr>
                <a:t>2 </a:t>
              </a:r>
              <a:r>
                <a:rPr lang="ru-RU" sz="1400" dirty="0" smtClean="0">
                  <a:latin typeface="Calibri" pitchFamily="34" charset="0"/>
                </a:rPr>
                <a:t>детских сада;</a:t>
              </a:r>
              <a:endParaRPr lang="ru-RU" sz="1400" dirty="0">
                <a:latin typeface="Calibri" pitchFamily="34" charset="0"/>
              </a:endParaRPr>
            </a:p>
          </p:txBody>
        </p:sp>
      </p:grpSp>
      <p:grpSp>
        <p:nvGrpSpPr>
          <p:cNvPr id="78864" name="Group 149"/>
          <p:cNvGrpSpPr>
            <a:grpSpLocks/>
          </p:cNvGrpSpPr>
          <p:nvPr/>
        </p:nvGrpSpPr>
        <p:grpSpPr bwMode="auto">
          <a:xfrm>
            <a:off x="6645275" y="2155825"/>
            <a:ext cx="587375" cy="461963"/>
            <a:chOff x="2018" y="2750"/>
            <a:chExt cx="361" cy="309"/>
          </a:xfrm>
        </p:grpSpPr>
        <p:sp>
          <p:nvSpPr>
            <p:cNvPr id="79418" name="AutoShape 150"/>
            <p:cNvSpPr>
              <a:spLocks noChangeArrowheads="1"/>
            </p:cNvSpPr>
            <p:nvPr/>
          </p:nvSpPr>
          <p:spPr bwMode="auto">
            <a:xfrm>
              <a:off x="2018" y="3027"/>
              <a:ext cx="24" cy="33"/>
            </a:xfrm>
            <a:custGeom>
              <a:avLst/>
              <a:gdLst>
                <a:gd name="T0" fmla="*/ 0 w 139"/>
                <a:gd name="T1" fmla="*/ 0 h 135"/>
                <a:gd name="T2" fmla="*/ 0 w 139"/>
                <a:gd name="T3" fmla="*/ 0 h 135"/>
                <a:gd name="T4" fmla="*/ 0 w 139"/>
                <a:gd name="T5" fmla="*/ 0 h 135"/>
                <a:gd name="T6" fmla="*/ 0 w 139"/>
                <a:gd name="T7" fmla="*/ 0 h 135"/>
                <a:gd name="T8" fmla="*/ 0 w 139"/>
                <a:gd name="T9" fmla="*/ 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0 h 135"/>
                <a:gd name="T16" fmla="*/ 0 w 139"/>
                <a:gd name="T17" fmla="*/ 0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19" name="AutoShape 151"/>
            <p:cNvSpPr>
              <a:spLocks noChangeArrowheads="1"/>
            </p:cNvSpPr>
            <p:nvPr/>
          </p:nvSpPr>
          <p:spPr bwMode="auto">
            <a:xfrm>
              <a:off x="2042" y="2765"/>
              <a:ext cx="330" cy="294"/>
            </a:xfrm>
            <a:custGeom>
              <a:avLst/>
              <a:gdLst>
                <a:gd name="T0" fmla="*/ 0 w 1946"/>
                <a:gd name="T1" fmla="*/ 0 h 1278"/>
                <a:gd name="T2" fmla="*/ 0 w 1946"/>
                <a:gd name="T3" fmla="*/ 0 h 1278"/>
                <a:gd name="T4" fmla="*/ 0 w 1946"/>
                <a:gd name="T5" fmla="*/ 0 h 1278"/>
                <a:gd name="T6" fmla="*/ 0 w 1946"/>
                <a:gd name="T7" fmla="*/ 0 h 1278"/>
                <a:gd name="T8" fmla="*/ 0 w 1946"/>
                <a:gd name="T9" fmla="*/ 0 h 1278"/>
                <a:gd name="T10" fmla="*/ 0 w 1946"/>
                <a:gd name="T11" fmla="*/ 0 h 1278"/>
                <a:gd name="T12" fmla="*/ 0 w 1946"/>
                <a:gd name="T13" fmla="*/ 0 h 1278"/>
                <a:gd name="T14" fmla="*/ 0 w 1946"/>
                <a:gd name="T15" fmla="*/ 0 h 1278"/>
                <a:gd name="T16" fmla="*/ 0 w 1946"/>
                <a:gd name="T17" fmla="*/ 0 h 1278"/>
                <a:gd name="T18" fmla="*/ 0 w 1946"/>
                <a:gd name="T19" fmla="*/ 0 h 1278"/>
                <a:gd name="T20" fmla="*/ 0 w 1946"/>
                <a:gd name="T21" fmla="*/ 0 h 1278"/>
                <a:gd name="T22" fmla="*/ 0 w 1946"/>
                <a:gd name="T23" fmla="*/ 0 h 1278"/>
                <a:gd name="T24" fmla="*/ 0 w 1946"/>
                <a:gd name="T25" fmla="*/ 0 h 1278"/>
                <a:gd name="T26" fmla="*/ 0 w 1946"/>
                <a:gd name="T27" fmla="*/ 0 h 1278"/>
                <a:gd name="T28" fmla="*/ 0 w 1946"/>
                <a:gd name="T29" fmla="*/ 0 h 1278"/>
                <a:gd name="T30" fmla="*/ 0 w 1946"/>
                <a:gd name="T31" fmla="*/ 0 h 1278"/>
                <a:gd name="T32" fmla="*/ 0 w 1946"/>
                <a:gd name="T33" fmla="*/ 0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0 h 1278"/>
                <a:gd name="T42" fmla="*/ 0 w 1946"/>
                <a:gd name="T43" fmla="*/ 0 h 1278"/>
                <a:gd name="T44" fmla="*/ 0 w 1946"/>
                <a:gd name="T45" fmla="*/ 0 h 1278"/>
                <a:gd name="T46" fmla="*/ 0 w 1946"/>
                <a:gd name="T47" fmla="*/ 0 h 1278"/>
                <a:gd name="T48" fmla="*/ 0 w 1946"/>
                <a:gd name="T49" fmla="*/ 0 h 1278"/>
                <a:gd name="T50" fmla="*/ 0 w 1946"/>
                <a:gd name="T51" fmla="*/ 0 h 1278"/>
                <a:gd name="T52" fmla="*/ 0 w 1946"/>
                <a:gd name="T53" fmla="*/ 0 h 1278"/>
                <a:gd name="T54" fmla="*/ 0 w 1946"/>
                <a:gd name="T55" fmla="*/ 0 h 1278"/>
                <a:gd name="T56" fmla="*/ 0 w 1946"/>
                <a:gd name="T57" fmla="*/ 0 h 1278"/>
                <a:gd name="T58" fmla="*/ 0 w 1946"/>
                <a:gd name="T59" fmla="*/ 0 h 1278"/>
                <a:gd name="T60" fmla="*/ 0 w 1946"/>
                <a:gd name="T61" fmla="*/ 0 h 1278"/>
                <a:gd name="T62" fmla="*/ 0 w 1946"/>
                <a:gd name="T63" fmla="*/ 0 h 1278"/>
                <a:gd name="T64" fmla="*/ 0 w 1946"/>
                <a:gd name="T65" fmla="*/ 0 h 1278"/>
                <a:gd name="T66" fmla="*/ 0 w 1946"/>
                <a:gd name="T67" fmla="*/ 0 h 1278"/>
                <a:gd name="T68" fmla="*/ 0 w 1946"/>
                <a:gd name="T69" fmla="*/ 0 h 1278"/>
                <a:gd name="T70" fmla="*/ 0 w 1946"/>
                <a:gd name="T71" fmla="*/ 0 h 1278"/>
                <a:gd name="T72" fmla="*/ 0 w 1946"/>
                <a:gd name="T73" fmla="*/ 0 h 1278"/>
                <a:gd name="T74" fmla="*/ 0 w 1946"/>
                <a:gd name="T75" fmla="*/ 0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0" name="Rectangle 152"/>
            <p:cNvSpPr>
              <a:spLocks noChangeArrowheads="1"/>
            </p:cNvSpPr>
            <p:nvPr/>
          </p:nvSpPr>
          <p:spPr bwMode="auto">
            <a:xfrm>
              <a:off x="225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1" name="Rectangle 153"/>
            <p:cNvSpPr>
              <a:spLocks noChangeArrowheads="1"/>
            </p:cNvSpPr>
            <p:nvPr/>
          </p:nvSpPr>
          <p:spPr bwMode="auto">
            <a:xfrm>
              <a:off x="2243" y="2918"/>
              <a:ext cx="22" cy="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2" name="Rectangle 154"/>
            <p:cNvSpPr>
              <a:spLocks noChangeArrowheads="1"/>
            </p:cNvSpPr>
            <p:nvPr/>
          </p:nvSpPr>
          <p:spPr bwMode="auto">
            <a:xfrm>
              <a:off x="2315" y="2891"/>
              <a:ext cx="28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3" name="Rectangle 155"/>
            <p:cNvSpPr>
              <a:spLocks noChangeArrowheads="1"/>
            </p:cNvSpPr>
            <p:nvPr/>
          </p:nvSpPr>
          <p:spPr bwMode="auto">
            <a:xfrm>
              <a:off x="2307" y="2904"/>
              <a:ext cx="19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4" name="Rectangle 156"/>
            <p:cNvSpPr>
              <a:spLocks noChangeArrowheads="1"/>
            </p:cNvSpPr>
            <p:nvPr/>
          </p:nvSpPr>
          <p:spPr bwMode="auto">
            <a:xfrm>
              <a:off x="2307" y="2878"/>
              <a:ext cx="19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5" name="Rectangle 157"/>
            <p:cNvSpPr>
              <a:spLocks noChangeArrowheads="1"/>
            </p:cNvSpPr>
            <p:nvPr/>
          </p:nvSpPr>
          <p:spPr bwMode="auto">
            <a:xfrm>
              <a:off x="2042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6" name="Rectangle 158"/>
            <p:cNvSpPr>
              <a:spLocks noChangeArrowheads="1"/>
            </p:cNvSpPr>
            <p:nvPr/>
          </p:nvSpPr>
          <p:spPr bwMode="auto">
            <a:xfrm>
              <a:off x="2042" y="2888"/>
              <a:ext cx="13" cy="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7" name="Rectangle 159"/>
            <p:cNvSpPr>
              <a:spLocks noChangeArrowheads="1"/>
            </p:cNvSpPr>
            <p:nvPr/>
          </p:nvSpPr>
          <p:spPr bwMode="auto">
            <a:xfrm>
              <a:off x="2042" y="2915"/>
              <a:ext cx="13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8" name="Rectangle 160"/>
            <p:cNvSpPr>
              <a:spLocks noChangeArrowheads="1"/>
            </p:cNvSpPr>
            <p:nvPr/>
          </p:nvSpPr>
          <p:spPr bwMode="auto">
            <a:xfrm>
              <a:off x="2134" y="2899"/>
              <a:ext cx="21" cy="1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29" name="Rectangle 161"/>
            <p:cNvSpPr>
              <a:spLocks noChangeArrowheads="1"/>
            </p:cNvSpPr>
            <p:nvPr/>
          </p:nvSpPr>
          <p:spPr bwMode="auto">
            <a:xfrm>
              <a:off x="2119" y="2915"/>
              <a:ext cx="21" cy="9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0" name="Rectangle 162"/>
            <p:cNvSpPr>
              <a:spLocks noChangeArrowheads="1"/>
            </p:cNvSpPr>
            <p:nvPr/>
          </p:nvSpPr>
          <p:spPr bwMode="auto">
            <a:xfrm>
              <a:off x="2042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1" name="Rectangle 163"/>
            <p:cNvSpPr>
              <a:spLocks noChangeArrowheads="1"/>
            </p:cNvSpPr>
            <p:nvPr/>
          </p:nvSpPr>
          <p:spPr bwMode="auto">
            <a:xfrm>
              <a:off x="2042" y="2989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2" name="Rectangle 164"/>
            <p:cNvSpPr>
              <a:spLocks noChangeArrowheads="1"/>
            </p:cNvSpPr>
            <p:nvPr/>
          </p:nvSpPr>
          <p:spPr bwMode="auto">
            <a:xfrm>
              <a:off x="2042" y="3016"/>
              <a:ext cx="13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3" name="Rectangle 165"/>
            <p:cNvSpPr>
              <a:spLocks noChangeArrowheads="1"/>
            </p:cNvSpPr>
            <p:nvPr/>
          </p:nvSpPr>
          <p:spPr bwMode="auto">
            <a:xfrm>
              <a:off x="2134" y="3001"/>
              <a:ext cx="21" cy="1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4" name="Rectangle 166"/>
            <p:cNvSpPr>
              <a:spLocks noChangeArrowheads="1"/>
            </p:cNvSpPr>
            <p:nvPr/>
          </p:nvSpPr>
          <p:spPr bwMode="auto">
            <a:xfrm>
              <a:off x="2119" y="3016"/>
              <a:ext cx="21" cy="10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5" name="AutoShape 167"/>
            <p:cNvSpPr>
              <a:spLocks noChangeArrowheads="1"/>
            </p:cNvSpPr>
            <p:nvPr/>
          </p:nvSpPr>
          <p:spPr bwMode="auto">
            <a:xfrm>
              <a:off x="2170" y="2899"/>
              <a:ext cx="73" cy="29"/>
            </a:xfrm>
            <a:custGeom>
              <a:avLst/>
              <a:gdLst>
                <a:gd name="T0" fmla="*/ 0 w 440"/>
                <a:gd name="T1" fmla="*/ 0 h 102"/>
                <a:gd name="T2" fmla="*/ 0 w 440"/>
                <a:gd name="T3" fmla="*/ 0 h 102"/>
                <a:gd name="T4" fmla="*/ 0 w 440"/>
                <a:gd name="T5" fmla="*/ 0 h 102"/>
                <a:gd name="T6" fmla="*/ 0 w 440"/>
                <a:gd name="T7" fmla="*/ 0 h 102"/>
                <a:gd name="T8" fmla="*/ 0 w 440"/>
                <a:gd name="T9" fmla="*/ 0 h 102"/>
                <a:gd name="T10" fmla="*/ 0 w 440"/>
                <a:gd name="T11" fmla="*/ 0 h 102"/>
                <a:gd name="T12" fmla="*/ 0 w 440"/>
                <a:gd name="T13" fmla="*/ 0 h 102"/>
                <a:gd name="T14" fmla="*/ 0 w 440"/>
                <a:gd name="T15" fmla="*/ 0 h 102"/>
                <a:gd name="T16" fmla="*/ 0 w 440"/>
                <a:gd name="T17" fmla="*/ 0 h 102"/>
                <a:gd name="T18" fmla="*/ 0 w 440"/>
                <a:gd name="T19" fmla="*/ 0 h 102"/>
                <a:gd name="T20" fmla="*/ 0 w 440"/>
                <a:gd name="T21" fmla="*/ 0 h 102"/>
                <a:gd name="T22" fmla="*/ 0 w 440"/>
                <a:gd name="T23" fmla="*/ 0 h 102"/>
                <a:gd name="T24" fmla="*/ 0 w 440"/>
                <a:gd name="T25" fmla="*/ 0 h 102"/>
                <a:gd name="T26" fmla="*/ 0 w 440"/>
                <a:gd name="T27" fmla="*/ 0 h 102"/>
                <a:gd name="T28" fmla="*/ 0 w 440"/>
                <a:gd name="T29" fmla="*/ 0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0 h 102"/>
                <a:gd name="T38" fmla="*/ 0 w 440"/>
                <a:gd name="T39" fmla="*/ 0 h 102"/>
                <a:gd name="T40" fmla="*/ 0 w 440"/>
                <a:gd name="T41" fmla="*/ 0 h 102"/>
                <a:gd name="T42" fmla="*/ 0 w 440"/>
                <a:gd name="T43" fmla="*/ 0 h 102"/>
                <a:gd name="T44" fmla="*/ 0 w 440"/>
                <a:gd name="T45" fmla="*/ 0 h 102"/>
                <a:gd name="T46" fmla="*/ 0 w 440"/>
                <a:gd name="T47" fmla="*/ 0 h 102"/>
                <a:gd name="T48" fmla="*/ 0 w 440"/>
                <a:gd name="T49" fmla="*/ 0 h 102"/>
                <a:gd name="T50" fmla="*/ 0 w 440"/>
                <a:gd name="T51" fmla="*/ 0 h 102"/>
                <a:gd name="T52" fmla="*/ 0 w 440"/>
                <a:gd name="T53" fmla="*/ 0 h 102"/>
                <a:gd name="T54" fmla="*/ 0 w 440"/>
                <a:gd name="T55" fmla="*/ 0 h 102"/>
                <a:gd name="T56" fmla="*/ 0 w 440"/>
                <a:gd name="T57" fmla="*/ 0 h 102"/>
                <a:gd name="T58" fmla="*/ 0 w 440"/>
                <a:gd name="T59" fmla="*/ 0 h 102"/>
                <a:gd name="T60" fmla="*/ 0 w 440"/>
                <a:gd name="T61" fmla="*/ 0 h 102"/>
                <a:gd name="T62" fmla="*/ 0 w 440"/>
                <a:gd name="T63" fmla="*/ 0 h 102"/>
                <a:gd name="T64" fmla="*/ 0 w 440"/>
                <a:gd name="T65" fmla="*/ 0 h 102"/>
                <a:gd name="T66" fmla="*/ 0 w 440"/>
                <a:gd name="T67" fmla="*/ 0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6" name="AutoShape 168"/>
            <p:cNvSpPr>
              <a:spLocks noChangeArrowheads="1"/>
            </p:cNvSpPr>
            <p:nvPr/>
          </p:nvSpPr>
          <p:spPr bwMode="auto">
            <a:xfrm>
              <a:off x="2050" y="2750"/>
              <a:ext cx="315" cy="38"/>
            </a:xfrm>
            <a:custGeom>
              <a:avLst/>
              <a:gdLst>
                <a:gd name="T0" fmla="*/ 0 w 1847"/>
                <a:gd name="T1" fmla="*/ 0 h 168"/>
                <a:gd name="T2" fmla="*/ 0 w 1847"/>
                <a:gd name="T3" fmla="*/ 0 h 168"/>
                <a:gd name="T4" fmla="*/ 0 w 1847"/>
                <a:gd name="T5" fmla="*/ 0 h 168"/>
                <a:gd name="T6" fmla="*/ 0 w 1847"/>
                <a:gd name="T7" fmla="*/ 0 h 168"/>
                <a:gd name="T8" fmla="*/ 0 w 1847"/>
                <a:gd name="T9" fmla="*/ 0 h 168"/>
                <a:gd name="T10" fmla="*/ 0 w 1847"/>
                <a:gd name="T11" fmla="*/ 0 h 168"/>
                <a:gd name="T12" fmla="*/ 0 w 1847"/>
                <a:gd name="T13" fmla="*/ 0 h 168"/>
                <a:gd name="T14" fmla="*/ 0 w 1847"/>
                <a:gd name="T15" fmla="*/ 0 h 168"/>
                <a:gd name="T16" fmla="*/ 0 w 1847"/>
                <a:gd name="T17" fmla="*/ 0 h 168"/>
                <a:gd name="T18" fmla="*/ 0 w 1847"/>
                <a:gd name="T19" fmla="*/ 0 h 168"/>
                <a:gd name="T20" fmla="*/ 0 w 1847"/>
                <a:gd name="T21" fmla="*/ 0 h 168"/>
                <a:gd name="T22" fmla="*/ 0 w 1847"/>
                <a:gd name="T23" fmla="*/ 0 h 168"/>
                <a:gd name="T24" fmla="*/ 0 w 1847"/>
                <a:gd name="T25" fmla="*/ 0 h 168"/>
                <a:gd name="T26" fmla="*/ 0 w 1847"/>
                <a:gd name="T27" fmla="*/ 0 h 168"/>
                <a:gd name="T28" fmla="*/ 0 w 1847"/>
                <a:gd name="T29" fmla="*/ 0 h 168"/>
                <a:gd name="T30" fmla="*/ 0 w 1847"/>
                <a:gd name="T31" fmla="*/ 0 h 168"/>
                <a:gd name="T32" fmla="*/ 0 w 1847"/>
                <a:gd name="T33" fmla="*/ 0 h 168"/>
                <a:gd name="T34" fmla="*/ 0 w 1847"/>
                <a:gd name="T35" fmla="*/ 0 h 168"/>
                <a:gd name="T36" fmla="*/ 0 w 1847"/>
                <a:gd name="T37" fmla="*/ 0 h 168"/>
                <a:gd name="T38" fmla="*/ 0 w 1847"/>
                <a:gd name="T39" fmla="*/ 0 h 168"/>
                <a:gd name="T40" fmla="*/ 0 w 1847"/>
                <a:gd name="T41" fmla="*/ 0 h 168"/>
                <a:gd name="T42" fmla="*/ 0 w 1847"/>
                <a:gd name="T43" fmla="*/ 0 h 168"/>
                <a:gd name="T44" fmla="*/ 0 w 1847"/>
                <a:gd name="T45" fmla="*/ 0 h 168"/>
                <a:gd name="T46" fmla="*/ 0 w 1847"/>
                <a:gd name="T47" fmla="*/ 0 h 168"/>
                <a:gd name="T48" fmla="*/ 0 w 1847"/>
                <a:gd name="T49" fmla="*/ 0 h 168"/>
                <a:gd name="T50" fmla="*/ 0 w 1847"/>
                <a:gd name="T51" fmla="*/ 0 h 168"/>
                <a:gd name="T52" fmla="*/ 0 w 1847"/>
                <a:gd name="T53" fmla="*/ 0 h 168"/>
                <a:gd name="T54" fmla="*/ 0 w 1847"/>
                <a:gd name="T55" fmla="*/ 0 h 168"/>
                <a:gd name="T56" fmla="*/ 0 w 1847"/>
                <a:gd name="T57" fmla="*/ 0 h 168"/>
                <a:gd name="T58" fmla="*/ 0 w 1847"/>
                <a:gd name="T59" fmla="*/ 0 h 168"/>
                <a:gd name="T60" fmla="*/ 0 w 1847"/>
                <a:gd name="T61" fmla="*/ 0 h 168"/>
                <a:gd name="T62" fmla="*/ 0 w 1847"/>
                <a:gd name="T63" fmla="*/ 0 h 168"/>
                <a:gd name="T64" fmla="*/ 0 w 1847"/>
                <a:gd name="T65" fmla="*/ 0 h 168"/>
                <a:gd name="T66" fmla="*/ 0 w 1847"/>
                <a:gd name="T67" fmla="*/ 0 h 168"/>
                <a:gd name="T68" fmla="*/ 0 w 1847"/>
                <a:gd name="T69" fmla="*/ 0 h 168"/>
                <a:gd name="T70" fmla="*/ 0 w 1847"/>
                <a:gd name="T71" fmla="*/ 0 h 168"/>
                <a:gd name="T72" fmla="*/ 0 w 1847"/>
                <a:gd name="T73" fmla="*/ 0 h 168"/>
                <a:gd name="T74" fmla="*/ 0 w 1847"/>
                <a:gd name="T75" fmla="*/ 0 h 168"/>
                <a:gd name="T76" fmla="*/ 0 w 1847"/>
                <a:gd name="T77" fmla="*/ 0 h 168"/>
                <a:gd name="T78" fmla="*/ 0 w 1847"/>
                <a:gd name="T79" fmla="*/ 0 h 168"/>
                <a:gd name="T80" fmla="*/ 0 w 1847"/>
                <a:gd name="T81" fmla="*/ 0 h 168"/>
                <a:gd name="T82" fmla="*/ 0 w 1847"/>
                <a:gd name="T83" fmla="*/ 0 h 168"/>
                <a:gd name="T84" fmla="*/ 0 w 1847"/>
                <a:gd name="T85" fmla="*/ 0 h 168"/>
                <a:gd name="T86" fmla="*/ 0 w 1847"/>
                <a:gd name="T87" fmla="*/ 0 h 168"/>
                <a:gd name="T88" fmla="*/ 0 w 1847"/>
                <a:gd name="T89" fmla="*/ 0 h 168"/>
                <a:gd name="T90" fmla="*/ 0 w 1847"/>
                <a:gd name="T91" fmla="*/ 0 h 168"/>
                <a:gd name="T92" fmla="*/ 0 w 1847"/>
                <a:gd name="T93" fmla="*/ 0 h 168"/>
                <a:gd name="T94" fmla="*/ 0 w 1847"/>
                <a:gd name="T95" fmla="*/ 0 h 168"/>
                <a:gd name="T96" fmla="*/ 0 w 1847"/>
                <a:gd name="T97" fmla="*/ 0 h 168"/>
                <a:gd name="T98" fmla="*/ 0 w 1847"/>
                <a:gd name="T99" fmla="*/ 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7" name="Rectangle 169"/>
            <p:cNvSpPr>
              <a:spLocks noChangeArrowheads="1"/>
            </p:cNvSpPr>
            <p:nvPr/>
          </p:nvSpPr>
          <p:spPr bwMode="auto">
            <a:xfrm>
              <a:off x="2366" y="2773"/>
              <a:ext cx="15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8" name="Rectangle 170"/>
            <p:cNvSpPr>
              <a:spLocks noChangeArrowheads="1"/>
            </p:cNvSpPr>
            <p:nvPr/>
          </p:nvSpPr>
          <p:spPr bwMode="auto">
            <a:xfrm>
              <a:off x="2035" y="2773"/>
              <a:ext cx="13" cy="35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39" name="Rectangle 171"/>
            <p:cNvSpPr>
              <a:spLocks noChangeArrowheads="1"/>
            </p:cNvSpPr>
            <p:nvPr/>
          </p:nvSpPr>
          <p:spPr bwMode="auto">
            <a:xfrm>
              <a:off x="2170" y="2923"/>
              <a:ext cx="73" cy="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0" name="Rectangle 172"/>
            <p:cNvSpPr>
              <a:spLocks noChangeArrowheads="1"/>
            </p:cNvSpPr>
            <p:nvPr/>
          </p:nvSpPr>
          <p:spPr bwMode="auto">
            <a:xfrm>
              <a:off x="2170" y="3012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1" name="Rectangle 173"/>
            <p:cNvSpPr>
              <a:spLocks noChangeArrowheads="1"/>
            </p:cNvSpPr>
            <p:nvPr/>
          </p:nvSpPr>
          <p:spPr bwMode="auto">
            <a:xfrm>
              <a:off x="2170" y="3027"/>
              <a:ext cx="73" cy="3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2" name="Rectangle 174"/>
            <p:cNvSpPr>
              <a:spLocks noChangeArrowheads="1"/>
            </p:cNvSpPr>
            <p:nvPr/>
          </p:nvSpPr>
          <p:spPr bwMode="auto">
            <a:xfrm>
              <a:off x="2170" y="3044"/>
              <a:ext cx="73" cy="4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3" name="Rectangle 175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4" name="Rectangle 176"/>
            <p:cNvSpPr>
              <a:spLocks noChangeArrowheads="1"/>
            </p:cNvSpPr>
            <p:nvPr/>
          </p:nvSpPr>
          <p:spPr bwMode="auto">
            <a:xfrm>
              <a:off x="2210" y="2929"/>
              <a:ext cx="33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5" name="Rectangle 177"/>
            <p:cNvSpPr>
              <a:spLocks noChangeArrowheads="1"/>
            </p:cNvSpPr>
            <p:nvPr/>
          </p:nvSpPr>
          <p:spPr bwMode="auto">
            <a:xfrm>
              <a:off x="2173" y="2929"/>
              <a:ext cx="32" cy="82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6" name="Rectangle 178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7" name="Rectangle 179"/>
            <p:cNvSpPr>
              <a:spLocks noChangeArrowheads="1"/>
            </p:cNvSpPr>
            <p:nvPr/>
          </p:nvSpPr>
          <p:spPr bwMode="auto">
            <a:xfrm>
              <a:off x="2243" y="2993"/>
              <a:ext cx="22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8" name="Rectangle 180"/>
            <p:cNvSpPr>
              <a:spLocks noChangeArrowheads="1"/>
            </p:cNvSpPr>
            <p:nvPr/>
          </p:nvSpPr>
          <p:spPr bwMode="auto">
            <a:xfrm>
              <a:off x="2154" y="2993"/>
              <a:ext cx="11" cy="68"/>
            </a:xfrm>
            <a:prstGeom prst="rect">
              <a:avLst/>
            </a:pr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49" name="Rectangle 181"/>
            <p:cNvSpPr>
              <a:spLocks noChangeArrowheads="1"/>
            </p:cNvSpPr>
            <p:nvPr/>
          </p:nvSpPr>
          <p:spPr bwMode="auto">
            <a:xfrm>
              <a:off x="2170" y="3016"/>
              <a:ext cx="73" cy="13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0" name="Rectangle 182"/>
            <p:cNvSpPr>
              <a:spLocks noChangeArrowheads="1"/>
            </p:cNvSpPr>
            <p:nvPr/>
          </p:nvSpPr>
          <p:spPr bwMode="auto">
            <a:xfrm>
              <a:off x="2170" y="3031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1" name="Rectangle 183"/>
            <p:cNvSpPr>
              <a:spLocks noChangeArrowheads="1"/>
            </p:cNvSpPr>
            <p:nvPr/>
          </p:nvSpPr>
          <p:spPr bwMode="auto">
            <a:xfrm>
              <a:off x="2170" y="3048"/>
              <a:ext cx="73" cy="11"/>
            </a:xfrm>
            <a:prstGeom prst="rect">
              <a:avLst/>
            </a:pr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2" name="Rectangle 184"/>
            <p:cNvSpPr>
              <a:spLocks noChangeArrowheads="1"/>
            </p:cNvSpPr>
            <p:nvPr/>
          </p:nvSpPr>
          <p:spPr bwMode="auto">
            <a:xfrm>
              <a:off x="2210" y="2975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3" name="Rectangle 185"/>
            <p:cNvSpPr>
              <a:spLocks noChangeArrowheads="1"/>
            </p:cNvSpPr>
            <p:nvPr/>
          </p:nvSpPr>
          <p:spPr bwMode="auto">
            <a:xfrm>
              <a:off x="2173" y="2975"/>
              <a:ext cx="3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4" name="Rectangle 186"/>
            <p:cNvSpPr>
              <a:spLocks noChangeArrowheads="1"/>
            </p:cNvSpPr>
            <p:nvPr/>
          </p:nvSpPr>
          <p:spPr bwMode="auto">
            <a:xfrm>
              <a:off x="2210" y="2964"/>
              <a:ext cx="2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5" name="Rectangle 187"/>
            <p:cNvSpPr>
              <a:spLocks noChangeArrowheads="1"/>
            </p:cNvSpPr>
            <p:nvPr/>
          </p:nvSpPr>
          <p:spPr bwMode="auto">
            <a:xfrm>
              <a:off x="2199" y="2964"/>
              <a:ext cx="13" cy="1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6" name="Rectangle 188"/>
            <p:cNvSpPr>
              <a:spLocks noChangeArrowheads="1"/>
            </p:cNvSpPr>
            <p:nvPr/>
          </p:nvSpPr>
          <p:spPr bwMode="auto">
            <a:xfrm>
              <a:off x="2210" y="2986"/>
              <a:ext cx="33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7" name="Rectangle 189"/>
            <p:cNvSpPr>
              <a:spLocks noChangeArrowheads="1"/>
            </p:cNvSpPr>
            <p:nvPr/>
          </p:nvSpPr>
          <p:spPr bwMode="auto">
            <a:xfrm>
              <a:off x="2173" y="2986"/>
              <a:ext cx="3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8" name="Rectangle 190"/>
            <p:cNvSpPr>
              <a:spLocks noChangeArrowheads="1"/>
            </p:cNvSpPr>
            <p:nvPr/>
          </p:nvSpPr>
          <p:spPr bwMode="auto">
            <a:xfrm>
              <a:off x="2243" y="3027"/>
              <a:ext cx="22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59" name="Rectangle 191"/>
            <p:cNvSpPr>
              <a:spLocks noChangeArrowheads="1"/>
            </p:cNvSpPr>
            <p:nvPr/>
          </p:nvSpPr>
          <p:spPr bwMode="auto">
            <a:xfrm>
              <a:off x="2154" y="3027"/>
              <a:ext cx="11" cy="5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0" name="Rectangle 192"/>
            <p:cNvSpPr>
              <a:spLocks noChangeArrowheads="1"/>
            </p:cNvSpPr>
            <p:nvPr/>
          </p:nvSpPr>
          <p:spPr bwMode="auto">
            <a:xfrm>
              <a:off x="2329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1" name="Rectangle 193"/>
            <p:cNvSpPr>
              <a:spLocks noChangeArrowheads="1"/>
            </p:cNvSpPr>
            <p:nvPr/>
          </p:nvSpPr>
          <p:spPr bwMode="auto">
            <a:xfrm>
              <a:off x="2276" y="2923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2" name="Rectangle 194"/>
            <p:cNvSpPr>
              <a:spLocks noChangeArrowheads="1"/>
            </p:cNvSpPr>
            <p:nvPr/>
          </p:nvSpPr>
          <p:spPr bwMode="auto">
            <a:xfrm>
              <a:off x="2116" y="2815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3" name="Rectangle 195"/>
            <p:cNvSpPr>
              <a:spLocks noChangeArrowheads="1"/>
            </p:cNvSpPr>
            <p:nvPr/>
          </p:nvSpPr>
          <p:spPr bwMode="auto">
            <a:xfrm>
              <a:off x="2218" y="2815"/>
              <a:ext cx="24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4" name="Rectangle 196"/>
            <p:cNvSpPr>
              <a:spLocks noChangeArrowheads="1"/>
            </p:cNvSpPr>
            <p:nvPr/>
          </p:nvSpPr>
          <p:spPr bwMode="auto">
            <a:xfrm>
              <a:off x="2276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5" name="Rectangle 197"/>
            <p:cNvSpPr>
              <a:spLocks noChangeArrowheads="1"/>
            </p:cNvSpPr>
            <p:nvPr/>
          </p:nvSpPr>
          <p:spPr bwMode="auto">
            <a:xfrm>
              <a:off x="2329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6" name="Rectangle 198"/>
            <p:cNvSpPr>
              <a:spLocks noChangeArrowheads="1"/>
            </p:cNvSpPr>
            <p:nvPr/>
          </p:nvSpPr>
          <p:spPr bwMode="auto">
            <a:xfrm>
              <a:off x="2167" y="2815"/>
              <a:ext cx="32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7" name="Rectangle 199"/>
            <p:cNvSpPr>
              <a:spLocks noChangeArrowheads="1"/>
            </p:cNvSpPr>
            <p:nvPr/>
          </p:nvSpPr>
          <p:spPr bwMode="auto">
            <a:xfrm>
              <a:off x="2060" y="2815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8" name="Rectangle 200"/>
            <p:cNvSpPr>
              <a:spLocks noChangeArrowheads="1"/>
            </p:cNvSpPr>
            <p:nvPr/>
          </p:nvSpPr>
          <p:spPr bwMode="auto">
            <a:xfrm>
              <a:off x="2116" y="2923"/>
              <a:ext cx="28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69" name="Rectangle 201"/>
            <p:cNvSpPr>
              <a:spLocks noChangeArrowheads="1"/>
            </p:cNvSpPr>
            <p:nvPr/>
          </p:nvSpPr>
          <p:spPr bwMode="auto">
            <a:xfrm>
              <a:off x="2060" y="2923"/>
              <a:ext cx="30" cy="71"/>
            </a:xfrm>
            <a:prstGeom prst="rect">
              <a:avLst/>
            </a:prstGeom>
            <a:solidFill>
              <a:srgbClr val="26CCD8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0" name="AutoShape 202"/>
            <p:cNvSpPr>
              <a:spLocks noChangeArrowheads="1"/>
            </p:cNvSpPr>
            <p:nvPr/>
          </p:nvSpPr>
          <p:spPr bwMode="auto">
            <a:xfrm>
              <a:off x="2215" y="2808"/>
              <a:ext cx="42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1" name="AutoShape 203"/>
            <p:cNvSpPr>
              <a:spLocks noChangeArrowheads="1"/>
            </p:cNvSpPr>
            <p:nvPr/>
          </p:nvSpPr>
          <p:spPr bwMode="auto">
            <a:xfrm>
              <a:off x="2247" y="2808"/>
              <a:ext cx="7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2" name="AutoShape 204"/>
            <p:cNvSpPr>
              <a:spLocks noChangeArrowheads="1"/>
            </p:cNvSpPr>
            <p:nvPr/>
          </p:nvSpPr>
          <p:spPr bwMode="auto">
            <a:xfrm>
              <a:off x="2269" y="2808"/>
              <a:ext cx="41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3" name="AutoShape 205"/>
            <p:cNvSpPr>
              <a:spLocks noChangeArrowheads="1"/>
            </p:cNvSpPr>
            <p:nvPr/>
          </p:nvSpPr>
          <p:spPr bwMode="auto">
            <a:xfrm>
              <a:off x="2303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4" name="AutoShape 206"/>
            <p:cNvSpPr>
              <a:spLocks noChangeArrowheads="1"/>
            </p:cNvSpPr>
            <p:nvPr/>
          </p:nvSpPr>
          <p:spPr bwMode="auto">
            <a:xfrm>
              <a:off x="2324" y="2808"/>
              <a:ext cx="33" cy="86"/>
            </a:xfrm>
            <a:custGeom>
              <a:avLst/>
              <a:gdLst>
                <a:gd name="T0" fmla="*/ 0 w 217"/>
                <a:gd name="T1" fmla="*/ 0 h 373"/>
                <a:gd name="T2" fmla="*/ 0 w 217"/>
                <a:gd name="T3" fmla="*/ 0 h 373"/>
                <a:gd name="T4" fmla="*/ 0 w 217"/>
                <a:gd name="T5" fmla="*/ 0 h 373"/>
                <a:gd name="T6" fmla="*/ 0 w 217"/>
                <a:gd name="T7" fmla="*/ 0 h 373"/>
                <a:gd name="T8" fmla="*/ 0 w 217"/>
                <a:gd name="T9" fmla="*/ 0 h 373"/>
                <a:gd name="T10" fmla="*/ 0 w 217"/>
                <a:gd name="T11" fmla="*/ 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0 h 373"/>
                <a:gd name="T18" fmla="*/ 0 w 217"/>
                <a:gd name="T19" fmla="*/ 0 h 373"/>
                <a:gd name="T20" fmla="*/ 0 w 217"/>
                <a:gd name="T21" fmla="*/ 0 h 373"/>
                <a:gd name="T22" fmla="*/ 0 w 217"/>
                <a:gd name="T23" fmla="*/ 0 h 373"/>
                <a:gd name="T24" fmla="*/ 0 w 217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5" name="AutoShape 207"/>
            <p:cNvSpPr>
              <a:spLocks noChangeArrowheads="1"/>
            </p:cNvSpPr>
            <p:nvPr/>
          </p:nvSpPr>
          <p:spPr bwMode="auto">
            <a:xfrm>
              <a:off x="2356" y="2808"/>
              <a:ext cx="1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6" name="AutoShape 208"/>
            <p:cNvSpPr>
              <a:spLocks noChangeArrowheads="1"/>
            </p:cNvSpPr>
            <p:nvPr/>
          </p:nvSpPr>
          <p:spPr bwMode="auto">
            <a:xfrm>
              <a:off x="2269" y="2918"/>
              <a:ext cx="41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7" name="AutoShape 209"/>
            <p:cNvSpPr>
              <a:spLocks noChangeArrowheads="1"/>
            </p:cNvSpPr>
            <p:nvPr/>
          </p:nvSpPr>
          <p:spPr bwMode="auto">
            <a:xfrm>
              <a:off x="2303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8" name="AutoShape 210"/>
            <p:cNvSpPr>
              <a:spLocks noChangeArrowheads="1"/>
            </p:cNvSpPr>
            <p:nvPr/>
          </p:nvSpPr>
          <p:spPr bwMode="auto">
            <a:xfrm>
              <a:off x="2324" y="2918"/>
              <a:ext cx="33" cy="85"/>
            </a:xfrm>
            <a:custGeom>
              <a:avLst/>
              <a:gdLst>
                <a:gd name="T0" fmla="*/ 0 w 217"/>
                <a:gd name="T1" fmla="*/ 0 h 372"/>
                <a:gd name="T2" fmla="*/ 0 w 217"/>
                <a:gd name="T3" fmla="*/ 0 h 372"/>
                <a:gd name="T4" fmla="*/ 0 w 217"/>
                <a:gd name="T5" fmla="*/ 0 h 372"/>
                <a:gd name="T6" fmla="*/ 0 w 217"/>
                <a:gd name="T7" fmla="*/ 0 h 372"/>
                <a:gd name="T8" fmla="*/ 0 w 217"/>
                <a:gd name="T9" fmla="*/ 0 h 372"/>
                <a:gd name="T10" fmla="*/ 0 w 217"/>
                <a:gd name="T11" fmla="*/ 0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0 h 372"/>
                <a:gd name="T18" fmla="*/ 0 w 217"/>
                <a:gd name="T19" fmla="*/ 0 h 372"/>
                <a:gd name="T20" fmla="*/ 0 w 217"/>
                <a:gd name="T21" fmla="*/ 0 h 372"/>
                <a:gd name="T22" fmla="*/ 0 w 217"/>
                <a:gd name="T23" fmla="*/ 0 h 372"/>
                <a:gd name="T24" fmla="*/ 0 w 217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79" name="AutoShape 211"/>
            <p:cNvSpPr>
              <a:spLocks noChangeArrowheads="1"/>
            </p:cNvSpPr>
            <p:nvPr/>
          </p:nvSpPr>
          <p:spPr bwMode="auto">
            <a:xfrm>
              <a:off x="2356" y="2918"/>
              <a:ext cx="1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0" name="AutoShape 212"/>
            <p:cNvSpPr>
              <a:spLocks noChangeArrowheads="1"/>
            </p:cNvSpPr>
            <p:nvPr/>
          </p:nvSpPr>
          <p:spPr bwMode="auto">
            <a:xfrm>
              <a:off x="2163" y="2808"/>
              <a:ext cx="35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1" name="AutoShape 213"/>
            <p:cNvSpPr>
              <a:spLocks noChangeArrowheads="1"/>
            </p:cNvSpPr>
            <p:nvPr/>
          </p:nvSpPr>
          <p:spPr bwMode="auto">
            <a:xfrm>
              <a:off x="2163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2" name="AutoShape 214"/>
            <p:cNvSpPr>
              <a:spLocks noChangeArrowheads="1"/>
            </p:cNvSpPr>
            <p:nvPr/>
          </p:nvSpPr>
          <p:spPr bwMode="auto">
            <a:xfrm>
              <a:off x="2108" y="2808"/>
              <a:ext cx="39" cy="86"/>
            </a:xfrm>
            <a:custGeom>
              <a:avLst/>
              <a:gdLst>
                <a:gd name="T0" fmla="*/ 0 w 216"/>
                <a:gd name="T1" fmla="*/ 0 h 373"/>
                <a:gd name="T2" fmla="*/ 0 w 216"/>
                <a:gd name="T3" fmla="*/ 0 h 373"/>
                <a:gd name="T4" fmla="*/ 0 w 216"/>
                <a:gd name="T5" fmla="*/ 0 h 373"/>
                <a:gd name="T6" fmla="*/ 0 w 216"/>
                <a:gd name="T7" fmla="*/ 0 h 373"/>
                <a:gd name="T8" fmla="*/ 0 w 216"/>
                <a:gd name="T9" fmla="*/ 0 h 373"/>
                <a:gd name="T10" fmla="*/ 0 w 216"/>
                <a:gd name="T11" fmla="*/ 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0 h 373"/>
                <a:gd name="T18" fmla="*/ 0 w 216"/>
                <a:gd name="T19" fmla="*/ 0 h 373"/>
                <a:gd name="T20" fmla="*/ 0 w 216"/>
                <a:gd name="T21" fmla="*/ 0 h 373"/>
                <a:gd name="T22" fmla="*/ 0 w 216"/>
                <a:gd name="T23" fmla="*/ 0 h 373"/>
                <a:gd name="T24" fmla="*/ 0 w 216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3" name="AutoShape 215"/>
            <p:cNvSpPr>
              <a:spLocks noChangeArrowheads="1"/>
            </p:cNvSpPr>
            <p:nvPr/>
          </p:nvSpPr>
          <p:spPr bwMode="auto">
            <a:xfrm>
              <a:off x="2108" y="2808"/>
              <a:ext cx="2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4" name="AutoShape 216"/>
            <p:cNvSpPr>
              <a:spLocks noChangeArrowheads="1"/>
            </p:cNvSpPr>
            <p:nvPr/>
          </p:nvSpPr>
          <p:spPr bwMode="auto">
            <a:xfrm>
              <a:off x="2057" y="2808"/>
              <a:ext cx="44" cy="86"/>
            </a:xfrm>
            <a:custGeom>
              <a:avLst/>
              <a:gdLst>
                <a:gd name="T0" fmla="*/ 0 w 215"/>
                <a:gd name="T1" fmla="*/ 0 h 373"/>
                <a:gd name="T2" fmla="*/ 0 w 215"/>
                <a:gd name="T3" fmla="*/ 0 h 373"/>
                <a:gd name="T4" fmla="*/ 0 w 215"/>
                <a:gd name="T5" fmla="*/ 0 h 373"/>
                <a:gd name="T6" fmla="*/ 0 w 215"/>
                <a:gd name="T7" fmla="*/ 0 h 373"/>
                <a:gd name="T8" fmla="*/ 0 w 215"/>
                <a:gd name="T9" fmla="*/ 0 h 373"/>
                <a:gd name="T10" fmla="*/ 0 w 215"/>
                <a:gd name="T11" fmla="*/ 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0 h 373"/>
                <a:gd name="T18" fmla="*/ 0 w 215"/>
                <a:gd name="T19" fmla="*/ 0 h 373"/>
                <a:gd name="T20" fmla="*/ 0 w 215"/>
                <a:gd name="T21" fmla="*/ 0 h 373"/>
                <a:gd name="T22" fmla="*/ 0 w 215"/>
                <a:gd name="T23" fmla="*/ 0 h 373"/>
                <a:gd name="T24" fmla="*/ 0 w 215"/>
                <a:gd name="T25" fmla="*/ 0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5" name="AutoShape 217"/>
            <p:cNvSpPr>
              <a:spLocks noChangeArrowheads="1"/>
            </p:cNvSpPr>
            <p:nvPr/>
          </p:nvSpPr>
          <p:spPr bwMode="auto">
            <a:xfrm>
              <a:off x="2057" y="2808"/>
              <a:ext cx="4" cy="86"/>
            </a:xfrm>
            <a:custGeom>
              <a:avLst/>
              <a:gdLst>
                <a:gd name="T0" fmla="*/ 0 w 29"/>
                <a:gd name="T1" fmla="*/ 0 h 373"/>
                <a:gd name="T2" fmla="*/ 0 w 29"/>
                <a:gd name="T3" fmla="*/ 0 h 373"/>
                <a:gd name="T4" fmla="*/ 0 w 29"/>
                <a:gd name="T5" fmla="*/ 0 h 373"/>
                <a:gd name="T6" fmla="*/ 0 w 29"/>
                <a:gd name="T7" fmla="*/ 0 h 373"/>
                <a:gd name="T8" fmla="*/ 0 w 29"/>
                <a:gd name="T9" fmla="*/ 0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6" name="AutoShape 218"/>
            <p:cNvSpPr>
              <a:spLocks noChangeArrowheads="1"/>
            </p:cNvSpPr>
            <p:nvPr/>
          </p:nvSpPr>
          <p:spPr bwMode="auto">
            <a:xfrm>
              <a:off x="2108" y="2918"/>
              <a:ext cx="39" cy="85"/>
            </a:xfrm>
            <a:custGeom>
              <a:avLst/>
              <a:gdLst>
                <a:gd name="T0" fmla="*/ 0 w 216"/>
                <a:gd name="T1" fmla="*/ 0 h 372"/>
                <a:gd name="T2" fmla="*/ 0 w 216"/>
                <a:gd name="T3" fmla="*/ 0 h 372"/>
                <a:gd name="T4" fmla="*/ 0 w 216"/>
                <a:gd name="T5" fmla="*/ 0 h 372"/>
                <a:gd name="T6" fmla="*/ 0 w 216"/>
                <a:gd name="T7" fmla="*/ 0 h 372"/>
                <a:gd name="T8" fmla="*/ 0 w 216"/>
                <a:gd name="T9" fmla="*/ 0 h 372"/>
                <a:gd name="T10" fmla="*/ 0 w 216"/>
                <a:gd name="T11" fmla="*/ 0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0 h 372"/>
                <a:gd name="T18" fmla="*/ 0 w 216"/>
                <a:gd name="T19" fmla="*/ 0 h 372"/>
                <a:gd name="T20" fmla="*/ 0 w 216"/>
                <a:gd name="T21" fmla="*/ 0 h 372"/>
                <a:gd name="T22" fmla="*/ 0 w 216"/>
                <a:gd name="T23" fmla="*/ 0 h 372"/>
                <a:gd name="T24" fmla="*/ 0 w 216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7" name="AutoShape 219"/>
            <p:cNvSpPr>
              <a:spLocks noChangeArrowheads="1"/>
            </p:cNvSpPr>
            <p:nvPr/>
          </p:nvSpPr>
          <p:spPr bwMode="auto">
            <a:xfrm>
              <a:off x="2108" y="2918"/>
              <a:ext cx="2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8" name="AutoShape 220"/>
            <p:cNvSpPr>
              <a:spLocks noChangeArrowheads="1"/>
            </p:cNvSpPr>
            <p:nvPr/>
          </p:nvSpPr>
          <p:spPr bwMode="auto">
            <a:xfrm>
              <a:off x="2057" y="2918"/>
              <a:ext cx="44" cy="85"/>
            </a:xfrm>
            <a:custGeom>
              <a:avLst/>
              <a:gdLst>
                <a:gd name="T0" fmla="*/ 0 w 215"/>
                <a:gd name="T1" fmla="*/ 0 h 372"/>
                <a:gd name="T2" fmla="*/ 0 w 215"/>
                <a:gd name="T3" fmla="*/ 0 h 372"/>
                <a:gd name="T4" fmla="*/ 0 w 215"/>
                <a:gd name="T5" fmla="*/ 0 h 372"/>
                <a:gd name="T6" fmla="*/ 0 w 215"/>
                <a:gd name="T7" fmla="*/ 0 h 372"/>
                <a:gd name="T8" fmla="*/ 0 w 215"/>
                <a:gd name="T9" fmla="*/ 0 h 372"/>
                <a:gd name="T10" fmla="*/ 0 w 215"/>
                <a:gd name="T11" fmla="*/ 0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0 h 372"/>
                <a:gd name="T18" fmla="*/ 0 w 215"/>
                <a:gd name="T19" fmla="*/ 0 h 372"/>
                <a:gd name="T20" fmla="*/ 0 w 215"/>
                <a:gd name="T21" fmla="*/ 0 h 372"/>
                <a:gd name="T22" fmla="*/ 0 w 215"/>
                <a:gd name="T23" fmla="*/ 0 h 372"/>
                <a:gd name="T24" fmla="*/ 0 w 215"/>
                <a:gd name="T25" fmla="*/ 0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89" name="AutoShape 221"/>
            <p:cNvSpPr>
              <a:spLocks noChangeArrowheads="1"/>
            </p:cNvSpPr>
            <p:nvPr/>
          </p:nvSpPr>
          <p:spPr bwMode="auto">
            <a:xfrm>
              <a:off x="2057" y="2918"/>
              <a:ext cx="4" cy="85"/>
            </a:xfrm>
            <a:custGeom>
              <a:avLst/>
              <a:gdLst>
                <a:gd name="T0" fmla="*/ 0 w 29"/>
                <a:gd name="T1" fmla="*/ 0 h 372"/>
                <a:gd name="T2" fmla="*/ 0 w 29"/>
                <a:gd name="T3" fmla="*/ 0 h 372"/>
                <a:gd name="T4" fmla="*/ 0 w 29"/>
                <a:gd name="T5" fmla="*/ 0 h 372"/>
                <a:gd name="T6" fmla="*/ 0 w 29"/>
                <a:gd name="T7" fmla="*/ 0 h 372"/>
                <a:gd name="T8" fmla="*/ 0 w 29"/>
                <a:gd name="T9" fmla="*/ 0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0" name="Rectangle 222"/>
            <p:cNvSpPr>
              <a:spLocks noChangeArrowheads="1"/>
            </p:cNvSpPr>
            <p:nvPr/>
          </p:nvSpPr>
          <p:spPr bwMode="auto">
            <a:xfrm>
              <a:off x="2215" y="2851"/>
              <a:ext cx="42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1" name="Rectangle 223"/>
            <p:cNvSpPr>
              <a:spLocks noChangeArrowheads="1"/>
            </p:cNvSpPr>
            <p:nvPr/>
          </p:nvSpPr>
          <p:spPr bwMode="auto">
            <a:xfrm>
              <a:off x="2269" y="2851"/>
              <a:ext cx="41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2" name="Rectangle 224"/>
            <p:cNvSpPr>
              <a:spLocks noChangeArrowheads="1"/>
            </p:cNvSpPr>
            <p:nvPr/>
          </p:nvSpPr>
          <p:spPr bwMode="auto">
            <a:xfrm>
              <a:off x="2324" y="2851"/>
              <a:ext cx="33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3" name="Rectangle 225"/>
            <p:cNvSpPr>
              <a:spLocks noChangeArrowheads="1"/>
            </p:cNvSpPr>
            <p:nvPr/>
          </p:nvSpPr>
          <p:spPr bwMode="auto">
            <a:xfrm>
              <a:off x="2163" y="2851"/>
              <a:ext cx="35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4" name="Rectangle 226"/>
            <p:cNvSpPr>
              <a:spLocks noChangeArrowheads="1"/>
            </p:cNvSpPr>
            <p:nvPr/>
          </p:nvSpPr>
          <p:spPr bwMode="auto">
            <a:xfrm>
              <a:off x="2108" y="2851"/>
              <a:ext cx="39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5" name="Rectangle 227"/>
            <p:cNvSpPr>
              <a:spLocks noChangeArrowheads="1"/>
            </p:cNvSpPr>
            <p:nvPr/>
          </p:nvSpPr>
          <p:spPr bwMode="auto">
            <a:xfrm>
              <a:off x="2057" y="2851"/>
              <a:ext cx="44" cy="3"/>
            </a:xfrm>
            <a:prstGeom prst="rect">
              <a:avLst/>
            </a:pr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  <p:sp>
          <p:nvSpPr>
            <p:cNvPr id="79496" name="AutoShape 228"/>
            <p:cNvSpPr>
              <a:spLocks noChangeArrowheads="1"/>
            </p:cNvSpPr>
            <p:nvPr/>
          </p:nvSpPr>
          <p:spPr bwMode="auto">
            <a:xfrm>
              <a:off x="2150" y="2813"/>
              <a:ext cx="4" cy="8"/>
            </a:xfrm>
            <a:custGeom>
              <a:avLst/>
              <a:gdLst>
                <a:gd name="T0" fmla="*/ 0 w 37"/>
                <a:gd name="T1" fmla="*/ 0 h 38"/>
                <a:gd name="T2" fmla="*/ 0 w 37"/>
                <a:gd name="T3" fmla="*/ 0 h 38"/>
                <a:gd name="T4" fmla="*/ 0 w 37"/>
                <a:gd name="T5" fmla="*/ 0 h 38"/>
                <a:gd name="T6" fmla="*/ 0 w 37"/>
                <a:gd name="T7" fmla="*/ 0 h 38"/>
                <a:gd name="T8" fmla="*/ 0 w 37"/>
                <a:gd name="T9" fmla="*/ 0 h 38"/>
                <a:gd name="T10" fmla="*/ 0 w 37"/>
                <a:gd name="T11" fmla="*/ 0 h 38"/>
                <a:gd name="T12" fmla="*/ 0 w 37"/>
                <a:gd name="T13" fmla="*/ 0 h 38"/>
                <a:gd name="T14" fmla="*/ 0 w 37"/>
                <a:gd name="T15" fmla="*/ 0 h 38"/>
                <a:gd name="T16" fmla="*/ 0 w 37"/>
                <a:gd name="T17" fmla="*/ 0 h 38"/>
                <a:gd name="T18" fmla="*/ 0 w 37"/>
                <a:gd name="T19" fmla="*/ 0 h 38"/>
                <a:gd name="T20" fmla="*/ 0 w 37"/>
                <a:gd name="T21" fmla="*/ 0 h 38"/>
                <a:gd name="T22" fmla="*/ 0 w 37"/>
                <a:gd name="T23" fmla="*/ 0 h 38"/>
                <a:gd name="T24" fmla="*/ 0 w 37"/>
                <a:gd name="T25" fmla="*/ 0 h 38"/>
                <a:gd name="T26" fmla="*/ 0 w 37"/>
                <a:gd name="T27" fmla="*/ 0 h 38"/>
                <a:gd name="T28" fmla="*/ 0 w 37"/>
                <a:gd name="T29" fmla="*/ 0 h 38"/>
                <a:gd name="T30" fmla="*/ 0 w 37"/>
                <a:gd name="T31" fmla="*/ 0 h 38"/>
                <a:gd name="T32" fmla="*/ 0 w 37"/>
                <a:gd name="T33" fmla="*/ 0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wrap="none" lIns="250709" tIns="125359" rIns="250709" bIns="125359" anchor="ctr"/>
            <a:lstStyle/>
            <a:p>
              <a:pPr algn="ctr" defTabSz="1425575">
                <a:lnSpc>
                  <a:spcPct val="62000"/>
                </a:lnSpc>
                <a:spcBef>
                  <a:spcPct val="50000"/>
                </a:spcBef>
                <a:buClr>
                  <a:srgbClr val="000000"/>
                </a:buClr>
                <a:buSzPct val="100000"/>
              </a:pPr>
              <a:endParaRPr lang="ru-RU" sz="120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78873" name="Группа 207"/>
          <p:cNvGrpSpPr>
            <a:grpSpLocks/>
          </p:cNvGrpSpPr>
          <p:nvPr/>
        </p:nvGrpSpPr>
        <p:grpSpPr bwMode="auto">
          <a:xfrm>
            <a:off x="6345504" y="3805453"/>
            <a:ext cx="3713162" cy="941388"/>
            <a:chOff x="5643570" y="3214686"/>
            <a:chExt cx="3286148" cy="785818"/>
          </a:xfrm>
        </p:grpSpPr>
        <p:grpSp>
          <p:nvGrpSpPr>
            <p:cNvPr id="79392" name="Прямоугольник 168"/>
            <p:cNvGrpSpPr>
              <a:grpSpLocks/>
            </p:cNvGrpSpPr>
            <p:nvPr/>
          </p:nvGrpSpPr>
          <p:grpSpPr bwMode="auto">
            <a:xfrm>
              <a:off x="5583943" y="3143820"/>
              <a:ext cx="3401592" cy="932694"/>
              <a:chOff x="5583936" y="3072384"/>
              <a:chExt cx="3401568" cy="932688"/>
            </a:xfrm>
          </p:grpSpPr>
          <p:pic>
            <p:nvPicPr>
              <p:cNvPr id="79400" name="Прямоугольник 168"/>
              <p:cNvPicPr>
                <a:picLocks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5583936" y="3072384"/>
                <a:ext cx="3401568" cy="9326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79401" name="Text Box 541"/>
              <p:cNvSpPr txBox="1">
                <a:spLocks noChangeArrowheads="1"/>
              </p:cNvSpPr>
              <p:nvPr/>
            </p:nvSpPr>
            <p:spPr bwMode="auto">
              <a:xfrm>
                <a:off x="5643563" y="3143250"/>
                <a:ext cx="3286125" cy="7858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 anchor="ctr"/>
              <a:lstStyle/>
              <a:p>
                <a:pPr algn="ctr"/>
                <a:r>
                  <a:rPr lang="en-US" sz="1700" b="1" dirty="0">
                    <a:latin typeface="Calibri" pitchFamily="34" charset="0"/>
                  </a:rPr>
                  <a:t>     </a:t>
                </a:r>
                <a:r>
                  <a:rPr lang="ru-RU" sz="1700" b="1" dirty="0">
                    <a:latin typeface="Calibri" pitchFamily="34" charset="0"/>
                  </a:rPr>
                  <a:t>1</a:t>
                </a:r>
                <a:r>
                  <a:rPr lang="ru-RU" sz="1700" b="1" dirty="0" smtClean="0">
                    <a:latin typeface="Calibri" pitchFamily="34" charset="0"/>
                  </a:rPr>
                  <a:t> </a:t>
                </a:r>
                <a:r>
                  <a:rPr lang="ru-RU" sz="1400" dirty="0" smtClean="0">
                    <a:latin typeface="Calibri" pitchFamily="34" charset="0"/>
                  </a:rPr>
                  <a:t> больница;</a:t>
                </a:r>
                <a:endParaRPr lang="ru-RU" sz="1400" dirty="0">
                  <a:latin typeface="Calibri" pitchFamily="34" charset="0"/>
                </a:endParaRPr>
              </a:p>
              <a:p>
                <a:pPr algn="ctr"/>
                <a:r>
                  <a:rPr lang="ru-RU" sz="1400" b="1" dirty="0" smtClean="0">
                    <a:latin typeface="Calibri" pitchFamily="34" charset="0"/>
                  </a:rPr>
                  <a:t>1</a:t>
                </a:r>
                <a:r>
                  <a:rPr lang="ru-RU" sz="1400" dirty="0" smtClean="0">
                    <a:latin typeface="Calibri" pitchFamily="34" charset="0"/>
                  </a:rPr>
                  <a:t> аптекарский пункт</a:t>
                </a:r>
                <a:endParaRPr lang="ru-RU" sz="1400" dirty="0">
                  <a:latin typeface="Calibri" pitchFamily="34" charset="0"/>
                </a:endParaRPr>
              </a:p>
            </p:txBody>
          </p:sp>
        </p:grpSp>
        <p:grpSp>
          <p:nvGrpSpPr>
            <p:cNvPr id="79393" name="Группа 206"/>
            <p:cNvGrpSpPr>
              <a:grpSpLocks/>
            </p:cNvGrpSpPr>
            <p:nvPr/>
          </p:nvGrpSpPr>
          <p:grpSpPr bwMode="auto">
            <a:xfrm>
              <a:off x="5886458" y="3471862"/>
              <a:ext cx="471488" cy="336550"/>
              <a:chOff x="5886458" y="3471862"/>
              <a:chExt cx="471488" cy="336550"/>
            </a:xfrm>
          </p:grpSpPr>
          <p:grpSp>
            <p:nvGrpSpPr>
              <p:cNvPr id="79394" name="Group 519"/>
              <p:cNvGrpSpPr>
                <a:grpSpLocks/>
              </p:cNvGrpSpPr>
              <p:nvPr/>
            </p:nvGrpSpPr>
            <p:grpSpPr bwMode="auto">
              <a:xfrm>
                <a:off x="5886458" y="3471862"/>
                <a:ext cx="471488" cy="336550"/>
                <a:chOff x="0" y="1"/>
                <a:chExt cx="20000" cy="19999"/>
              </a:xfrm>
            </p:grpSpPr>
            <p:sp>
              <p:nvSpPr>
                <p:cNvPr id="79397" name="Rectangle 520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7775" tIns="17775" rIns="17775" bIns="17775"/>
                <a:lstStyle/>
                <a:p>
                  <a:pPr defTabSz="1481138"/>
                  <a:endParaRPr lang="ru-RU" sz="2900">
                    <a:solidFill>
                      <a:srgbClr val="000000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79398" name="Line 521"/>
                <p:cNvSpPr>
                  <a:spLocks noChangeShapeType="1"/>
                </p:cNvSpPr>
                <p:nvPr/>
              </p:nvSpPr>
              <p:spPr bwMode="auto">
                <a:xfrm flipV="1">
                  <a:off x="135" y="1"/>
                  <a:ext cx="10101" cy="7736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9399" name="Line 522"/>
                <p:cNvSpPr>
                  <a:spLocks noChangeShapeType="1"/>
                </p:cNvSpPr>
                <p:nvPr/>
              </p:nvSpPr>
              <p:spPr bwMode="auto">
                <a:xfrm>
                  <a:off x="10438" y="1"/>
                  <a:ext cx="8822" cy="726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cxnSp>
            <p:nvCxnSpPr>
              <p:cNvPr id="202" name="Прямая соединительная линия 201"/>
              <p:cNvCxnSpPr/>
              <p:nvPr/>
            </p:nvCxnSpPr>
            <p:spPr>
              <a:xfrm rot="5400000">
                <a:off x="6086171" y="3537322"/>
                <a:ext cx="71559" cy="1404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6" name="Прямая соединительная линия 205"/>
              <p:cNvCxnSpPr/>
              <p:nvPr/>
            </p:nvCxnSpPr>
            <p:spPr>
              <a:xfrm>
                <a:off x="6080505" y="3540674"/>
                <a:ext cx="71652" cy="1326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8875" name="Прямоугольник 209"/>
          <p:cNvGrpSpPr>
            <a:grpSpLocks/>
          </p:cNvGrpSpPr>
          <p:nvPr/>
        </p:nvGrpSpPr>
        <p:grpSpPr bwMode="auto">
          <a:xfrm>
            <a:off x="6312210" y="4800182"/>
            <a:ext cx="3843338" cy="1374775"/>
            <a:chOff x="3510" y="2799"/>
            <a:chExt cx="2142" cy="384"/>
          </a:xfrm>
        </p:grpSpPr>
        <p:pic>
          <p:nvPicPr>
            <p:cNvPr id="79388" name="Прямоугольник 209"/>
            <p:cNvPicPr>
              <a:picLocks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3510" y="2799"/>
              <a:ext cx="2142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389" name="Text Box 51"/>
            <p:cNvSpPr txBox="1">
              <a:spLocks noChangeArrowheads="1"/>
            </p:cNvSpPr>
            <p:nvPr/>
          </p:nvSpPr>
          <p:spPr bwMode="auto">
            <a:xfrm>
              <a:off x="3547" y="2821"/>
              <a:ext cx="2070" cy="2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en-US" sz="1700" b="1" dirty="0">
                  <a:latin typeface="Calibri" pitchFamily="34" charset="0"/>
                </a:rPr>
                <a:t>       </a:t>
              </a:r>
              <a:r>
                <a:rPr lang="ru-RU" sz="1700" b="1" dirty="0">
                  <a:latin typeface="Calibri" pitchFamily="34" charset="0"/>
                </a:rPr>
                <a:t>2 </a:t>
              </a:r>
              <a:r>
                <a:rPr lang="ru-RU" sz="1400" dirty="0">
                  <a:latin typeface="Calibri" pitchFamily="34" charset="0"/>
                </a:rPr>
                <a:t>парка отдыха.</a:t>
              </a:r>
            </a:p>
          </p:txBody>
        </p:sp>
      </p:grpSp>
      <p:grpSp>
        <p:nvGrpSpPr>
          <p:cNvPr id="78876" name="Прямоугольник 210"/>
          <p:cNvGrpSpPr>
            <a:grpSpLocks/>
          </p:cNvGrpSpPr>
          <p:nvPr/>
        </p:nvGrpSpPr>
        <p:grpSpPr bwMode="auto">
          <a:xfrm>
            <a:off x="6308725" y="5938838"/>
            <a:ext cx="3844925" cy="730250"/>
            <a:chOff x="3517" y="3126"/>
            <a:chExt cx="2143" cy="384"/>
          </a:xfrm>
        </p:grpSpPr>
        <p:pic>
          <p:nvPicPr>
            <p:cNvPr id="79386" name="Прямоугольник 210"/>
            <p:cNvPicPr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3517" y="3126"/>
              <a:ext cx="214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387" name="Text Box 54"/>
            <p:cNvSpPr txBox="1">
              <a:spLocks noChangeArrowheads="1"/>
            </p:cNvSpPr>
            <p:nvPr/>
          </p:nvSpPr>
          <p:spPr bwMode="auto">
            <a:xfrm>
              <a:off x="3555" y="3147"/>
              <a:ext cx="2070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marL="395288" indent="-395288" algn="ctr"/>
              <a:r>
                <a:rPr lang="ru-RU" sz="1700" b="1" dirty="0">
                  <a:latin typeface="Calibri" pitchFamily="34" charset="0"/>
                </a:rPr>
                <a:t> </a:t>
              </a:r>
              <a:r>
                <a:rPr lang="ru-RU" sz="1400" b="1" dirty="0" smtClean="0">
                  <a:latin typeface="Calibri" pitchFamily="34" charset="0"/>
                </a:rPr>
                <a:t>0 </a:t>
              </a:r>
              <a:r>
                <a:rPr lang="ru-RU" sz="1400" dirty="0">
                  <a:latin typeface="Calibri" pitchFamily="34" charset="0"/>
                </a:rPr>
                <a:t>места массового отдыха, в т.ч. </a:t>
              </a:r>
            </a:p>
            <a:p>
              <a:pPr marL="395288" indent="-395288" algn="ctr"/>
              <a:r>
                <a:rPr lang="ru-RU" sz="1400" b="1" dirty="0" smtClean="0">
                  <a:latin typeface="Calibri" pitchFamily="34" charset="0"/>
                </a:rPr>
                <a:t>0 </a:t>
              </a:r>
              <a:r>
                <a:rPr lang="ru-RU" sz="1400" dirty="0">
                  <a:latin typeface="Calibri" pitchFamily="34" charset="0"/>
                </a:rPr>
                <a:t>пляжей.</a:t>
              </a:r>
            </a:p>
          </p:txBody>
        </p:sp>
      </p:grpSp>
      <p:grpSp>
        <p:nvGrpSpPr>
          <p:cNvPr id="78877" name="Прямоугольник 211"/>
          <p:cNvGrpSpPr>
            <a:grpSpLocks/>
          </p:cNvGrpSpPr>
          <p:nvPr/>
        </p:nvGrpSpPr>
        <p:grpSpPr bwMode="auto">
          <a:xfrm>
            <a:off x="6308725" y="6565900"/>
            <a:ext cx="3844925" cy="898525"/>
            <a:chOff x="3517" y="3456"/>
            <a:chExt cx="2143" cy="472"/>
          </a:xfrm>
        </p:grpSpPr>
        <p:pic>
          <p:nvPicPr>
            <p:cNvPr id="79384" name="Прямоугольник 211"/>
            <p:cNvPicPr>
              <a:picLocks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3517" y="3456"/>
              <a:ext cx="2143" cy="4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385" name="Text Box 57"/>
            <p:cNvSpPr txBox="1">
              <a:spLocks noChangeArrowheads="1"/>
            </p:cNvSpPr>
            <p:nvPr/>
          </p:nvSpPr>
          <p:spPr bwMode="auto">
            <a:xfrm>
              <a:off x="3555" y="3478"/>
              <a:ext cx="2070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400" b="1" dirty="0">
                  <a:latin typeface="Calibri" pitchFamily="34" charset="0"/>
                </a:rPr>
                <a:t>2</a:t>
              </a:r>
              <a:r>
                <a:rPr lang="ru-RU" sz="1400" b="1" dirty="0" smtClean="0">
                  <a:latin typeface="Calibri" pitchFamily="34" charset="0"/>
                </a:rPr>
                <a:t>  </a:t>
              </a:r>
              <a:r>
                <a:rPr lang="ru-RU" sz="1400" dirty="0" smtClean="0">
                  <a:latin typeface="Calibri" pitchFamily="34" charset="0"/>
                </a:rPr>
                <a:t>клуба;</a:t>
              </a:r>
              <a:endParaRPr lang="ru-RU" sz="1400" dirty="0">
                <a:latin typeface="Calibri" pitchFamily="34" charset="0"/>
              </a:endParaRPr>
            </a:p>
          </p:txBody>
        </p:sp>
      </p:grpSp>
      <p:grpSp>
        <p:nvGrpSpPr>
          <p:cNvPr id="78878" name="Прямоугольник 167"/>
          <p:cNvGrpSpPr>
            <a:grpSpLocks/>
          </p:cNvGrpSpPr>
          <p:nvPr/>
        </p:nvGrpSpPr>
        <p:grpSpPr bwMode="auto">
          <a:xfrm>
            <a:off x="6284722" y="7330772"/>
            <a:ext cx="3844925" cy="903287"/>
            <a:chOff x="3521" y="3867"/>
            <a:chExt cx="2143" cy="476"/>
          </a:xfrm>
        </p:grpSpPr>
        <p:pic>
          <p:nvPicPr>
            <p:cNvPr id="79382" name="Прямоугольник 167"/>
            <p:cNvPicPr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3521" y="3867"/>
              <a:ext cx="2143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9383" name="Text Box 60"/>
            <p:cNvSpPr txBox="1">
              <a:spLocks noChangeArrowheads="1"/>
            </p:cNvSpPr>
            <p:nvPr/>
          </p:nvSpPr>
          <p:spPr bwMode="auto">
            <a:xfrm>
              <a:off x="3560" y="3891"/>
              <a:ext cx="2070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400" b="1" dirty="0" smtClean="0">
                  <a:latin typeface="Calibri" pitchFamily="34" charset="0"/>
                </a:rPr>
                <a:t>10 </a:t>
              </a:r>
              <a:r>
                <a:rPr lang="ru-RU" sz="1400" dirty="0" smtClean="0">
                  <a:latin typeface="Calibri" pitchFamily="34" charset="0"/>
                </a:rPr>
                <a:t>магазинов, </a:t>
              </a:r>
              <a:endParaRPr lang="en-US" sz="1400" dirty="0">
                <a:latin typeface="Calibri" pitchFamily="34" charset="0"/>
              </a:endParaRPr>
            </a:p>
            <a:p>
              <a:pPr algn="ctr"/>
              <a:r>
                <a:rPr lang="ru-RU" sz="1400" dirty="0">
                  <a:latin typeface="Calibri" pitchFamily="34" charset="0"/>
                </a:rPr>
                <a:t>в </a:t>
              </a:r>
              <a:r>
                <a:rPr lang="ru-RU" sz="1400" dirty="0" err="1">
                  <a:latin typeface="Calibri" pitchFamily="34" charset="0"/>
                </a:rPr>
                <a:t>т.ч</a:t>
              </a:r>
              <a:r>
                <a:rPr lang="ru-RU" sz="1400" dirty="0">
                  <a:latin typeface="Calibri" pitchFamily="34" charset="0"/>
                </a:rPr>
                <a:t>. с круглосуточным режимом </a:t>
              </a:r>
              <a:r>
                <a:rPr lang="ru-RU" sz="1400" dirty="0" smtClean="0">
                  <a:latin typeface="Calibri" pitchFamily="34" charset="0"/>
                </a:rPr>
                <a:t>работы нет</a:t>
              </a:r>
              <a:endParaRPr lang="ru-RU" sz="1400" b="1" dirty="0">
                <a:latin typeface="Calibri" pitchFamily="34" charset="0"/>
              </a:endParaRPr>
            </a:p>
          </p:txBody>
        </p:sp>
      </p:grpSp>
      <p:grpSp>
        <p:nvGrpSpPr>
          <p:cNvPr id="78879" name="Group 47"/>
          <p:cNvGrpSpPr>
            <a:grpSpLocks/>
          </p:cNvGrpSpPr>
          <p:nvPr/>
        </p:nvGrpSpPr>
        <p:grpSpPr bwMode="auto">
          <a:xfrm>
            <a:off x="748386" y="1939131"/>
            <a:ext cx="744537" cy="433387"/>
            <a:chOff x="0" y="25"/>
            <a:chExt cx="19081" cy="19975"/>
          </a:xfrm>
        </p:grpSpPr>
        <p:sp>
          <p:nvSpPr>
            <p:cNvPr id="79374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79375" name="Group 49"/>
            <p:cNvGrpSpPr>
              <a:grpSpLocks/>
            </p:cNvGrpSpPr>
            <p:nvPr/>
          </p:nvGrpSpPr>
          <p:grpSpPr bwMode="auto">
            <a:xfrm>
              <a:off x="4099" y="25"/>
              <a:ext cx="14982" cy="19398"/>
              <a:chOff x="213" y="2"/>
              <a:chExt cx="18506" cy="19998"/>
            </a:xfrm>
          </p:grpSpPr>
          <p:sp>
            <p:nvSpPr>
              <p:cNvPr id="79376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377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9378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1800">
                  <a:latin typeface="Calibri" pitchFamily="34" charset="0"/>
                </a:endParaRPr>
              </a:p>
            </p:txBody>
          </p:sp>
          <p:sp>
            <p:nvSpPr>
              <p:cNvPr id="79379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1800">
                  <a:latin typeface="Calibri" pitchFamily="34" charset="0"/>
                </a:endParaRPr>
              </a:p>
            </p:txBody>
          </p:sp>
          <p:sp>
            <p:nvSpPr>
              <p:cNvPr id="79380" name="Rectangle 54"/>
              <p:cNvSpPr>
                <a:spLocks noChangeArrowheads="1"/>
              </p:cNvSpPr>
              <p:nvPr/>
            </p:nvSpPr>
            <p:spPr bwMode="auto">
              <a:xfrm>
                <a:off x="411" y="7751"/>
                <a:ext cx="9938" cy="8375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163"/>
                  </a:spcAft>
                </a:pPr>
                <a:r>
                  <a:rPr lang="ru-RU" sz="1100" b="1">
                    <a:latin typeface="Times New Roman" pitchFamily="18" charset="0"/>
                    <a:cs typeface="Times New Roman" pitchFamily="18" charset="0"/>
                  </a:rPr>
                  <a:t>АЗС</a:t>
                </a:r>
                <a:endParaRPr lang="ru-RU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79381" name="Rectangle 55"/>
              <p:cNvSpPr>
                <a:spLocks noChangeArrowheads="1"/>
              </p:cNvSpPr>
              <p:nvPr/>
            </p:nvSpPr>
            <p:spPr bwMode="auto">
              <a:xfrm>
                <a:off x="10257" y="10433"/>
                <a:ext cx="8462" cy="8992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163"/>
                  </a:spcAft>
                </a:pPr>
                <a:r>
                  <a:rPr lang="ru-RU" sz="1200" b="1">
                    <a:latin typeface="Calibri" pitchFamily="34" charset="0"/>
                  </a:rPr>
                  <a:t>50</a:t>
                </a:r>
                <a:endParaRPr lang="ru-RU" sz="1800">
                  <a:latin typeface="Calibri" pitchFamily="34" charset="0"/>
                </a:endParaRPr>
              </a:p>
            </p:txBody>
          </p:sp>
        </p:grpSp>
      </p:grpSp>
      <p:grpSp>
        <p:nvGrpSpPr>
          <p:cNvPr id="78880" name="Group 253"/>
          <p:cNvGrpSpPr>
            <a:grpSpLocks/>
          </p:cNvGrpSpPr>
          <p:nvPr/>
        </p:nvGrpSpPr>
        <p:grpSpPr bwMode="auto">
          <a:xfrm>
            <a:off x="725488" y="3486150"/>
            <a:ext cx="327025" cy="314325"/>
            <a:chOff x="476" y="3248"/>
            <a:chExt cx="408" cy="409"/>
          </a:xfrm>
        </p:grpSpPr>
        <p:sp>
          <p:nvSpPr>
            <p:cNvPr id="79372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65301" tIns="32651" rIns="65301" bIns="32651" anchor="ctr"/>
            <a:lstStyle/>
            <a:p>
              <a:pPr algn="ctr" defTabSz="754063"/>
              <a:endParaRPr lang="ru-RU" sz="46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79373" name="AutoShape 255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rot="10800000" lIns="65301" tIns="32651" rIns="65301" bIns="32651" anchor="ctr"/>
            <a:lstStyle/>
            <a:p>
              <a:pPr algn="ctr" defTabSz="754063"/>
              <a:endParaRPr lang="ru-RU" sz="46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78881" name="Группа 187"/>
          <p:cNvGrpSpPr>
            <a:grpSpLocks/>
          </p:cNvGrpSpPr>
          <p:nvPr/>
        </p:nvGrpSpPr>
        <p:grpSpPr bwMode="auto">
          <a:xfrm>
            <a:off x="261938" y="3486150"/>
            <a:ext cx="279400" cy="315913"/>
            <a:chOff x="3541927" y="914803"/>
            <a:chExt cx="357188" cy="335006"/>
          </a:xfrm>
        </p:grpSpPr>
        <p:grpSp>
          <p:nvGrpSpPr>
            <p:cNvPr id="1538" name="Group 253"/>
            <p:cNvGrpSpPr>
              <a:grpSpLocks/>
            </p:cNvGrpSpPr>
            <p:nvPr/>
          </p:nvGrpSpPr>
          <p:grpSpPr bwMode="auto">
            <a:xfrm>
              <a:off x="3541927" y="914803"/>
              <a:ext cx="357188" cy="335006"/>
              <a:chOff x="476" y="3248"/>
              <a:chExt cx="408" cy="411"/>
            </a:xfrm>
            <a:solidFill>
              <a:schemeClr val="tx1"/>
            </a:solidFill>
          </p:grpSpPr>
          <p:sp>
            <p:nvSpPr>
              <p:cNvPr id="191" name="Rectangle 254"/>
              <p:cNvSpPr>
                <a:spLocks noChangeArrowheads="1"/>
              </p:cNvSpPr>
              <p:nvPr/>
            </p:nvSpPr>
            <p:spPr bwMode="auto">
              <a:xfrm>
                <a:off x="476" y="3478"/>
                <a:ext cx="363" cy="181"/>
              </a:xfrm>
              <a:prstGeom prst="rect">
                <a:avLst/>
              </a:prstGeom>
              <a:grp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65306" tIns="32653" rIns="65306" bIns="32653" anchor="ctr"/>
              <a:lstStyle/>
              <a:p>
                <a:pPr algn="ctr" defTabSz="75597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4600" b="1" dirty="0">
                  <a:latin typeface="Times New Roman" pitchFamily="18" charset="0"/>
                </a:endParaRPr>
              </a:p>
            </p:txBody>
          </p:sp>
          <p:sp>
            <p:nvSpPr>
              <p:cNvPr id="192" name="AutoShape 255"/>
              <p:cNvSpPr>
                <a:spLocks noChangeArrowheads="1"/>
              </p:cNvSpPr>
              <p:nvPr/>
            </p:nvSpPr>
            <p:spPr bwMode="auto">
              <a:xfrm rot="10800000">
                <a:off x="703" y="3248"/>
                <a:ext cx="181" cy="40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35 w 21600"/>
                  <a:gd name="T13" fmla="*/ 4489 h 21600"/>
                  <a:gd name="T14" fmla="*/ 17065 w 21600"/>
                  <a:gd name="T15" fmla="*/ 17111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grp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lIns="65306" tIns="32653" rIns="65306" bIns="32653" anchor="ctr"/>
              <a:lstStyle/>
              <a:p>
                <a:pPr algn="ctr" defTabSz="75597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sz="4600" b="1" dirty="0">
                  <a:latin typeface="Times New Roman" pitchFamily="18" charset="0"/>
                </a:endParaRPr>
              </a:p>
            </p:txBody>
          </p:sp>
        </p:grpSp>
        <p:sp>
          <p:nvSpPr>
            <p:cNvPr id="79371" name="Rectangle 55"/>
            <p:cNvSpPr>
              <a:spLocks noChangeArrowheads="1"/>
            </p:cNvSpPr>
            <p:nvPr/>
          </p:nvSpPr>
          <p:spPr bwMode="auto">
            <a:xfrm>
              <a:off x="3550328" y="945852"/>
              <a:ext cx="236552" cy="158744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698" tIns="12698" rIns="12698" bIns="12698"/>
            <a:lstStyle/>
            <a:p>
              <a:pPr>
                <a:spcAft>
                  <a:spcPts val="1163"/>
                </a:spcAft>
              </a:pPr>
              <a:r>
                <a:rPr lang="ru-RU" sz="900" b="1">
                  <a:latin typeface="Calibri" pitchFamily="34" charset="0"/>
                </a:rPr>
                <a:t>50</a:t>
              </a:r>
              <a:endParaRPr lang="ru-RU" sz="1200">
                <a:latin typeface="Calibri" pitchFamily="34" charset="0"/>
              </a:endParaRPr>
            </a:p>
          </p:txBody>
        </p:sp>
      </p:grpSp>
      <p:sp>
        <p:nvSpPr>
          <p:cNvPr id="78882" name="TextBox 192"/>
          <p:cNvSpPr txBox="1">
            <a:spLocks noChangeArrowheads="1"/>
          </p:cNvSpPr>
          <p:nvPr/>
        </p:nvSpPr>
        <p:spPr bwMode="auto">
          <a:xfrm>
            <a:off x="1782143" y="3024362"/>
            <a:ext cx="3816424" cy="75330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05938" tIns="52968" rIns="105938" bIns="52968">
            <a:spAutoFit/>
          </a:bodyPr>
          <a:lstStyle/>
          <a:p>
            <a:pPr algn="ctr"/>
            <a:r>
              <a:rPr lang="ru-RU" sz="1400" b="1" dirty="0">
                <a:latin typeface="Calibri" pitchFamily="34" charset="0"/>
              </a:rPr>
              <a:t>6</a:t>
            </a:r>
            <a:r>
              <a:rPr lang="ru-RU" sz="1400" b="1" dirty="0" smtClean="0">
                <a:latin typeface="Calibri" pitchFamily="34" charset="0"/>
              </a:rPr>
              <a:t> </a:t>
            </a:r>
            <a:r>
              <a:rPr lang="ru-RU" sz="1400" dirty="0" smtClean="0">
                <a:latin typeface="Calibri" pitchFamily="34" charset="0"/>
              </a:rPr>
              <a:t>водозаборов;</a:t>
            </a:r>
            <a:endParaRPr lang="ru-RU" sz="1400" dirty="0">
              <a:latin typeface="Calibri" pitchFamily="34" charset="0"/>
            </a:endParaRPr>
          </a:p>
          <a:p>
            <a:pPr algn="ctr"/>
            <a:r>
              <a:rPr lang="ru-RU" sz="1400" b="1" dirty="0">
                <a:latin typeface="Calibri" pitchFamily="34" charset="0"/>
              </a:rPr>
              <a:t>0</a:t>
            </a:r>
            <a:r>
              <a:rPr lang="ru-RU" sz="1400" b="1" dirty="0" smtClean="0">
                <a:latin typeface="Calibri" pitchFamily="34" charset="0"/>
              </a:rPr>
              <a:t> </a:t>
            </a:r>
            <a:r>
              <a:rPr lang="ru-RU" sz="1400" dirty="0">
                <a:latin typeface="Calibri" pitchFamily="34" charset="0"/>
              </a:rPr>
              <a:t>очистных сооружений;</a:t>
            </a:r>
          </a:p>
          <a:p>
            <a:pPr algn="ctr"/>
            <a:r>
              <a:rPr lang="ru-RU" sz="1400" b="1" dirty="0" smtClean="0">
                <a:latin typeface="Calibri" pitchFamily="34" charset="0"/>
              </a:rPr>
              <a:t>34 </a:t>
            </a:r>
            <a:r>
              <a:rPr lang="ru-RU" sz="1400" b="1" dirty="0">
                <a:latin typeface="Calibri" pitchFamily="34" charset="0"/>
              </a:rPr>
              <a:t>км. </a:t>
            </a:r>
            <a:r>
              <a:rPr lang="ru-RU" sz="1400" dirty="0">
                <a:latin typeface="Calibri" pitchFamily="34" charset="0"/>
              </a:rPr>
              <a:t>линий </a:t>
            </a:r>
            <a:r>
              <a:rPr lang="ru-RU" sz="1400" dirty="0" smtClean="0">
                <a:latin typeface="Calibri" pitchFamily="34" charset="0"/>
              </a:rPr>
              <a:t> </a:t>
            </a:r>
            <a:r>
              <a:rPr lang="ru-RU" sz="1400" dirty="0">
                <a:latin typeface="Calibri" pitchFamily="34" charset="0"/>
              </a:rPr>
              <a:t>холодного водоснабжения.</a:t>
            </a:r>
          </a:p>
        </p:txBody>
      </p:sp>
      <p:grpSp>
        <p:nvGrpSpPr>
          <p:cNvPr id="78883" name="Группа 144"/>
          <p:cNvGrpSpPr>
            <a:grpSpLocks/>
          </p:cNvGrpSpPr>
          <p:nvPr/>
        </p:nvGrpSpPr>
        <p:grpSpPr bwMode="auto">
          <a:xfrm>
            <a:off x="371475" y="4237038"/>
            <a:ext cx="368300" cy="393700"/>
            <a:chOff x="346075" y="6327775"/>
            <a:chExt cx="215900" cy="215900"/>
          </a:xfrm>
        </p:grpSpPr>
        <p:sp>
          <p:nvSpPr>
            <p:cNvPr id="79368" name="Овал 138"/>
            <p:cNvSpPr>
              <a:spLocks noChangeArrowheads="1"/>
            </p:cNvSpPr>
            <p:nvPr/>
          </p:nvSpPr>
          <p:spPr bwMode="auto">
            <a:xfrm>
              <a:off x="346075" y="6327775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65301" tIns="32651" rIns="65301" bIns="32651" anchor="ctr"/>
            <a:lstStyle/>
            <a:p>
              <a:pPr algn="ctr" defTabSz="754063"/>
              <a:endParaRPr lang="ru-RU" sz="46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79369" name="Овал 139"/>
            <p:cNvSpPr>
              <a:spLocks noChangeArrowheads="1"/>
            </p:cNvSpPr>
            <p:nvPr/>
          </p:nvSpPr>
          <p:spPr bwMode="auto"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 w="25400" algn="ctr">
              <a:noFill/>
              <a:round/>
              <a:headEnd/>
              <a:tailEnd/>
            </a:ln>
          </p:spPr>
          <p:txBody>
            <a:bodyPr lIns="65301" tIns="32651" rIns="65301" bIns="32651" anchor="ctr"/>
            <a:lstStyle/>
            <a:p>
              <a:pPr algn="ctr" defTabSz="754063"/>
              <a:endParaRPr lang="ru-RU" sz="46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78884" name="Группа 143"/>
          <p:cNvGrpSpPr>
            <a:grpSpLocks/>
          </p:cNvGrpSpPr>
          <p:nvPr/>
        </p:nvGrpSpPr>
        <p:grpSpPr bwMode="auto">
          <a:xfrm>
            <a:off x="371475" y="4673600"/>
            <a:ext cx="365125" cy="395288"/>
            <a:chOff x="785786" y="6215082"/>
            <a:chExt cx="215900" cy="215900"/>
          </a:xfrm>
        </p:grpSpPr>
        <p:sp>
          <p:nvSpPr>
            <p:cNvPr id="79365" name="Овал 141"/>
            <p:cNvSpPr>
              <a:spLocks noChangeArrowheads="1"/>
            </p:cNvSpPr>
            <p:nvPr/>
          </p:nvSpPr>
          <p:spPr bwMode="auto">
            <a:xfrm>
              <a:off x="785786" y="6215082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65301" tIns="32651" rIns="65301" bIns="32651" anchor="ctr"/>
            <a:lstStyle/>
            <a:p>
              <a:pPr algn="ctr" defTabSz="754063"/>
              <a:endParaRPr lang="ru-RU" sz="4600" b="1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99" name="Прямая соединительная линия 198"/>
            <p:cNvCxnSpPr/>
            <p:nvPr/>
          </p:nvCxnSpPr>
          <p:spPr>
            <a:xfrm rot="16200000" flipH="1">
              <a:off x="819312" y="6258337"/>
              <a:ext cx="152604" cy="13892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00" name="Прямая соединительная линия 199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78885" name="Прямоугольник 216"/>
          <p:cNvSpPr>
            <a:spLocks noChangeArrowheads="1"/>
          </p:cNvSpPr>
          <p:nvPr/>
        </p:nvSpPr>
        <p:spPr bwMode="auto">
          <a:xfrm>
            <a:off x="363538" y="5362575"/>
            <a:ext cx="242887" cy="25717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FF00"/>
            </a:solidFill>
            <a:miter lim="800000"/>
            <a:headEnd/>
            <a:tailEnd/>
          </a:ln>
        </p:spPr>
        <p:txBody>
          <a:bodyPr lIns="105911" tIns="52956" rIns="105911" bIns="52956" anchor="ctr"/>
          <a:lstStyle/>
          <a:p>
            <a:pPr algn="ctr" defTabSz="754063"/>
            <a:endParaRPr lang="ru-RU" sz="4600" b="1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78886" name="Группа 218"/>
          <p:cNvGrpSpPr>
            <a:grpSpLocks/>
          </p:cNvGrpSpPr>
          <p:nvPr/>
        </p:nvGrpSpPr>
        <p:grpSpPr bwMode="auto">
          <a:xfrm>
            <a:off x="296863" y="5838825"/>
            <a:ext cx="344487" cy="376238"/>
            <a:chOff x="-1103404" y="5086352"/>
            <a:chExt cx="291214" cy="292336"/>
          </a:xfrm>
        </p:grpSpPr>
        <p:sp>
          <p:nvSpPr>
            <p:cNvPr id="79363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239" tIns="45620" rIns="91239" bIns="45620" anchor="ctr"/>
            <a:lstStyle/>
            <a:p>
              <a:pPr algn="ctr" defTabSz="1054100"/>
              <a:endParaRPr lang="ru-RU" sz="32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79364" name="Oval 41"/>
            <p:cNvSpPr>
              <a:spLocks noChangeArrowheads="1"/>
            </p:cNvSpPr>
            <p:nvPr/>
          </p:nvSpPr>
          <p:spPr bwMode="auto">
            <a:xfrm>
              <a:off x="-1103404" y="5090688"/>
              <a:ext cx="287999" cy="288000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91239" tIns="45620" rIns="91239" bIns="45620" anchor="ctr"/>
            <a:lstStyle/>
            <a:p>
              <a:pPr algn="ctr" defTabSz="1054100"/>
              <a:r>
                <a:rPr lang="en-US" sz="3200" b="1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3200" b="1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grpSp>
        <p:nvGrpSpPr>
          <p:cNvPr id="78887" name="Group 2410"/>
          <p:cNvGrpSpPr>
            <a:grpSpLocks/>
          </p:cNvGrpSpPr>
          <p:nvPr/>
        </p:nvGrpSpPr>
        <p:grpSpPr bwMode="auto">
          <a:xfrm>
            <a:off x="508000" y="7112000"/>
            <a:ext cx="498475" cy="474663"/>
            <a:chOff x="670" y="5735"/>
            <a:chExt cx="278" cy="250"/>
          </a:xfrm>
        </p:grpSpPr>
        <p:sp>
          <p:nvSpPr>
            <p:cNvPr id="79362" name="Oval 2408"/>
            <p:cNvSpPr>
              <a:spLocks noChangeArrowheads="1"/>
            </p:cNvSpPr>
            <p:nvPr/>
          </p:nvSpPr>
          <p:spPr bwMode="auto">
            <a:xfrm>
              <a:off x="670" y="5735"/>
              <a:ext cx="278" cy="242"/>
            </a:xfrm>
            <a:prstGeom prst="ellipse">
              <a:avLst/>
            </a:prstGeom>
            <a:solidFill>
              <a:schemeClr val="bg1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433" tIns="45716" rIns="91433" bIns="45716" anchor="ctr"/>
            <a:lstStyle/>
            <a:p>
              <a:endParaRPr lang="ru-RU">
                <a:latin typeface="Calibri" pitchFamily="34" charset="0"/>
              </a:endParaRPr>
            </a:p>
          </p:txBody>
        </p:sp>
        <p:graphicFrame>
          <p:nvGraphicFramePr>
            <p:cNvPr id="78857" name="Object 9"/>
            <p:cNvGraphicFramePr>
              <a:graphicFrameLocks noChangeAspect="1"/>
            </p:cNvGraphicFramePr>
            <p:nvPr/>
          </p:nvGraphicFramePr>
          <p:xfrm>
            <a:off x="723" y="5737"/>
            <a:ext cx="186" cy="248"/>
          </p:xfrm>
          <a:graphic>
            <a:graphicData uri="http://schemas.openxmlformats.org/presentationml/2006/ole">
              <p:oleObj spid="_x0000_s78900" name="Clip" r:id="rId12" imgW="527995" imgH="703385" progId="">
                <p:embed/>
              </p:oleObj>
            </a:graphicData>
          </a:graphic>
        </p:graphicFrame>
      </p:grpSp>
      <p:grpSp>
        <p:nvGrpSpPr>
          <p:cNvPr id="78888" name="Группа 233"/>
          <p:cNvGrpSpPr>
            <a:grpSpLocks/>
          </p:cNvGrpSpPr>
          <p:nvPr/>
        </p:nvGrpSpPr>
        <p:grpSpPr bwMode="auto">
          <a:xfrm>
            <a:off x="528638" y="7767638"/>
            <a:ext cx="488950" cy="198437"/>
            <a:chOff x="571472" y="6424612"/>
            <a:chExt cx="428653" cy="230212"/>
          </a:xfrm>
        </p:grpSpPr>
        <p:cxnSp>
          <p:nvCxnSpPr>
            <p:cNvPr id="222" name="Прямая соединительная линия 221"/>
            <p:cNvCxnSpPr/>
            <p:nvPr/>
          </p:nvCxnSpPr>
          <p:spPr>
            <a:xfrm flipV="1">
              <a:off x="571472" y="6641933"/>
              <a:ext cx="428653" cy="1841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Прямая соединительная линия 222"/>
            <p:cNvCxnSpPr/>
            <p:nvPr/>
          </p:nvCxnSpPr>
          <p:spPr>
            <a:xfrm rot="5400000" flipH="1" flipV="1">
              <a:off x="478633" y="6539719"/>
              <a:ext cx="230212" cy="0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Прямая соединительная линия 226"/>
            <p:cNvCxnSpPr/>
            <p:nvPr/>
          </p:nvCxnSpPr>
          <p:spPr>
            <a:xfrm rot="5400000" flipH="1" flipV="1">
              <a:off x="659558" y="6539719"/>
              <a:ext cx="230212" cy="0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Прямая соединительная линия 227"/>
            <p:cNvCxnSpPr/>
            <p:nvPr/>
          </p:nvCxnSpPr>
          <p:spPr>
            <a:xfrm rot="5400000" flipH="1" flipV="1">
              <a:off x="857184" y="6539719"/>
              <a:ext cx="230212" cy="0"/>
            </a:xfrm>
            <a:prstGeom prst="line">
              <a:avLst/>
            </a:prstGeom>
            <a:ln w="730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78858" name="Object 10"/>
          <p:cNvGraphicFramePr>
            <a:graphicFrameLocks noChangeAspect="1"/>
          </p:cNvGraphicFramePr>
          <p:nvPr/>
        </p:nvGraphicFramePr>
        <p:xfrm>
          <a:off x="300038" y="6510338"/>
          <a:ext cx="696912" cy="531812"/>
        </p:xfrm>
        <a:graphic>
          <a:graphicData uri="http://schemas.openxmlformats.org/presentationml/2006/ole">
            <p:oleObj spid="_x0000_s78901" name="Clip" r:id="rId13" imgW="3829050" imgH="3383280" progId="">
              <p:embed/>
            </p:oleObj>
          </a:graphicData>
        </a:graphic>
      </p:graphicFrame>
      <p:pic>
        <p:nvPicPr>
          <p:cNvPr id="78890" name="Picture 852" descr="pod"/>
          <p:cNvPicPr>
            <a:picLocks noChangeAspect="1" noChangeArrowheads="1" noCrop="1"/>
          </p:cNvPicPr>
          <p:nvPr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6761163" y="5018745"/>
            <a:ext cx="628650" cy="53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78891" name="Group 487"/>
          <p:cNvGrpSpPr>
            <a:grpSpLocks/>
          </p:cNvGrpSpPr>
          <p:nvPr/>
        </p:nvGrpSpPr>
        <p:grpSpPr bwMode="auto">
          <a:xfrm flipH="1">
            <a:off x="6376988" y="6156325"/>
            <a:ext cx="668337" cy="379413"/>
            <a:chOff x="8573" y="1780"/>
            <a:chExt cx="544" cy="259"/>
          </a:xfrm>
        </p:grpSpPr>
        <p:sp>
          <p:nvSpPr>
            <p:cNvPr id="78920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1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2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3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4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5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6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7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8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29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0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1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2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3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4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5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6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7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8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39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0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1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2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3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4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5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6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7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8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49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0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1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2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3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4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5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6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7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8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59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0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1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2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3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4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5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6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7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8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69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0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1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2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3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4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5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6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7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8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79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0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1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2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3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4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5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6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7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8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89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0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1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2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3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4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5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6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7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8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99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0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1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2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3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4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5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6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7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8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09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0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1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2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3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4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5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6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7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8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19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0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1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2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3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4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5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6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7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8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29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0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1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2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3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4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5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6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7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8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39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0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1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2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3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4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5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6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7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8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49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0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1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2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3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4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5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79056" name="Group 624"/>
            <p:cNvGrpSpPr>
              <a:grpSpLocks/>
            </p:cNvGrpSpPr>
            <p:nvPr/>
          </p:nvGrpSpPr>
          <p:grpSpPr bwMode="auto">
            <a:xfrm flipH="1">
              <a:off x="8648" y="3318"/>
              <a:ext cx="375" cy="94"/>
              <a:chOff x="4508" y="3928"/>
              <a:chExt cx="799" cy="94"/>
            </a:xfrm>
          </p:grpSpPr>
          <p:sp>
            <p:nvSpPr>
              <p:cNvPr id="79160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1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2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3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4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5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6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7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8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69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0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1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2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3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4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5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6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7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8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79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0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1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2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3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4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5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6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7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8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89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0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1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2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3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4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5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6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7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8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99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0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1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2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3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4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5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6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7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8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09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0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1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2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3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4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5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6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7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8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19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0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1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2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3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4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5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6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7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8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29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0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1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2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3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4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5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6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7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8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39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0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1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2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3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4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5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6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7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8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49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0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1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2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3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4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5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6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7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8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59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0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1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2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3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4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5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6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7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8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69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0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1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2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3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4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5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6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7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8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79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0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1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2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3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4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5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6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7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8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89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0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1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2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3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4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5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6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7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8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299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0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1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2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3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4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5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6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7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8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09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0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1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2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3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4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5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6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7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8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19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0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1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2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3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4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5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6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7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8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29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0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1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2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3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4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5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6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7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8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39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0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1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2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3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4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5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6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7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348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79057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8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59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0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1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2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3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4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5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6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7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8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69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0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1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2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3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4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5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6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7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8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79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0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1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2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3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4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5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6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7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8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89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0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1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2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3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4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5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6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7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8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99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0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1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2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3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4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5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6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7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8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09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0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1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2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3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4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5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6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7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8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19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0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1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2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3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4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5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6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7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8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29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0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1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2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3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4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5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6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7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8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39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0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1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2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3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4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5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6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7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8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49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0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1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2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3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4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5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56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79157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79158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79159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sp>
        <p:nvSpPr>
          <p:cNvPr id="679" name="Rectangle 4"/>
          <p:cNvSpPr txBox="1">
            <a:spLocks noChangeArrowheads="1"/>
          </p:cNvSpPr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(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Оценка источников ЧС)</a:t>
            </a:r>
          </a:p>
        </p:txBody>
      </p:sp>
      <p:sp>
        <p:nvSpPr>
          <p:cNvPr id="78895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(Характеристика селеопасных участков)</a:t>
            </a:r>
          </a:p>
        </p:txBody>
      </p:sp>
      <p:sp>
        <p:nvSpPr>
          <p:cNvPr id="260098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5.3.3.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697098354"/>
              </p:ext>
            </p:extLst>
          </p:nvPr>
        </p:nvGraphicFramePr>
        <p:xfrm>
          <a:off x="0" y="2460625"/>
          <a:ext cx="10333038" cy="2219774"/>
        </p:xfrm>
        <a:graphic>
          <a:graphicData uri="http://schemas.openxmlformats.org/drawingml/2006/table">
            <a:tbl>
              <a:tblPr/>
              <a:tblGrid>
                <a:gridCol w="898146"/>
                <a:gridCol w="1703709"/>
                <a:gridCol w="1605585"/>
                <a:gridCol w="1627743"/>
                <a:gridCol w="1397469"/>
                <a:gridCol w="1397469"/>
                <a:gridCol w="1702917"/>
              </a:tblGrid>
              <a:tr h="46520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Номер на карте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Географические координаты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Протяженность, м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Максимальный объем селевого потока, тонн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Населенные пункты попадающие в селеопасную зону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Объекты экономики попадающие в селеопасную зону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Автомобильные дороги попадающие в селеопасную зону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65859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 smtClean="0">
                          <a:latin typeface="Calibri"/>
                          <a:ea typeface="Calibri"/>
                          <a:cs typeface="Times New Roman"/>
                        </a:rPr>
                        <a:t>нет</a:t>
                      </a: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509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0118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3887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12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6975" marR="5697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(Населенные пункты попадающие в зону воздействия селей (их краткая характеристика))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752241611"/>
              </p:ext>
            </p:extLst>
          </p:nvPr>
        </p:nvGraphicFramePr>
        <p:xfrm>
          <a:off x="22225" y="1389063"/>
          <a:ext cx="10310054" cy="2541150"/>
        </p:xfrm>
        <a:graphic>
          <a:graphicData uri="http://schemas.openxmlformats.org/drawingml/2006/table">
            <a:tbl>
              <a:tblPr/>
              <a:tblGrid>
                <a:gridCol w="519508"/>
                <a:gridCol w="2051016"/>
                <a:gridCol w="1820356"/>
                <a:gridCol w="1252952"/>
                <a:gridCol w="1362255"/>
                <a:gridCol w="1595323"/>
                <a:gridCol w="1708644"/>
              </a:tblGrid>
              <a:tr h="127057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домов</a:t>
                      </a: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чел.</a:t>
                      </a: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объектов экономики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социально-значимых объектов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Площадь </a:t>
                      </a: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поражения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1164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(Объекты экономики попадающие в селеопасную зону (их характеристика))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40245578"/>
              </p:ext>
            </p:extLst>
          </p:nvPr>
        </p:nvGraphicFramePr>
        <p:xfrm>
          <a:off x="22225" y="1400175"/>
          <a:ext cx="10310054" cy="3194532"/>
        </p:xfrm>
        <a:graphic>
          <a:graphicData uri="http://schemas.openxmlformats.org/drawingml/2006/table">
            <a:tbl>
              <a:tblPr/>
              <a:tblGrid>
                <a:gridCol w="710942"/>
                <a:gridCol w="1539219"/>
                <a:gridCol w="1588513"/>
                <a:gridCol w="1314271"/>
                <a:gridCol w="1217072"/>
                <a:gridCol w="1438573"/>
                <a:gridCol w="1296195"/>
                <a:gridCol w="1205269"/>
              </a:tblGrid>
              <a:tr h="716981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Местоположение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Вид деятельности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 опасных веществ (количество)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Собственник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Ф.И.О. руководителя (телефон)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ОД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62184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(Перечень превентивных мероприятий проводимых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ОМСУ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направленных на обеспечение безопасности)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3171" name="Text Box 14"/>
          <p:cNvSpPr txBox="1">
            <a:spLocks noChangeArrowheads="1"/>
          </p:cNvSpPr>
          <p:nvPr/>
        </p:nvSpPr>
        <p:spPr bwMode="auto">
          <a:xfrm>
            <a:off x="0" y="1422400"/>
            <a:ext cx="10333038" cy="3913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03" tIns="32602" rIns="65203" bIns="32602">
            <a:spAutoFit/>
          </a:bodyPr>
          <a:lstStyle/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1. Ежегодно в весенний период проводится аэровизуальное обследование горных территорий с целью оценки запасов снега для прогнозирования складывающейся гидрологической ситуации.</a:t>
            </a:r>
          </a:p>
          <a:p>
            <a:pPr marL="244475" indent="-244475"/>
            <a:endParaRPr lang="ru-RU" sz="2000">
              <a:latin typeface="Times New Roman" pitchFamily="18" charset="0"/>
              <a:cs typeface="Times New Roman" pitchFamily="18" charset="0"/>
            </a:endParaRP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2. Ведется искусственное залесение массивов вдоль русел рек на горных склонах.</a:t>
            </a:r>
          </a:p>
          <a:p>
            <a:pPr marL="244475" indent="-244475"/>
            <a:endParaRPr lang="ru-RU" sz="2000">
              <a:latin typeface="Times New Roman" pitchFamily="18" charset="0"/>
              <a:cs typeface="Times New Roman" pitchFamily="18" charset="0"/>
            </a:endParaRP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3. Организуется наблюдение за оползневым массивом с предусмотрением системы заблаговременного оповещения совместно с Высокогорным Государственным Институтом.</a:t>
            </a:r>
          </a:p>
          <a:p>
            <a:pPr marL="244475" indent="-244475"/>
            <a:endParaRPr lang="ru-RU" sz="2000">
              <a:latin typeface="Times New Roman" pitchFamily="18" charset="0"/>
              <a:cs typeface="Times New Roman" pitchFamily="18" charset="0"/>
            </a:endParaRP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4. Выполняется обследование наиболее опасных территорий, с целью прогнозирования оползневых явлений.</a:t>
            </a:r>
          </a:p>
          <a:p>
            <a:pPr marL="244475" indent="-244475">
              <a:spcBef>
                <a:spcPct val="50000"/>
              </a:spcBef>
            </a:pPr>
            <a:endParaRPr lang="ru-RU" sz="20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3172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5.3.6.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6454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5.3.7.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8300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5.3.7.</a:t>
            </a: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4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082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МЕТЕОРОЛОГИЧЕСКИХ ОПАСНЫХ ЯВЛЕНИЙ (ЛАВИН)</a:t>
            </a: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(Характеристика лавиноопасных участков)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7275" name="Text Box 302"/>
          <p:cNvSpPr txBox="1">
            <a:spLocks noChangeArrowheads="1"/>
          </p:cNvSpPr>
          <p:nvPr/>
        </p:nvSpPr>
        <p:spPr bwMode="auto">
          <a:xfrm>
            <a:off x="6156325" y="3065463"/>
            <a:ext cx="788988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9339" tIns="39669" rIns="79339" bIns="39669"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>
              <a:latin typeface="Calibri" pitchFamily="34" charset="0"/>
            </a:endParaRPr>
          </a:p>
        </p:txBody>
      </p:sp>
      <p:sp>
        <p:nvSpPr>
          <p:cNvPr id="267276" name="Text Box 591"/>
          <p:cNvSpPr txBox="1">
            <a:spLocks noChangeArrowheads="1"/>
          </p:cNvSpPr>
          <p:nvPr/>
        </p:nvSpPr>
        <p:spPr bwMode="auto">
          <a:xfrm>
            <a:off x="2012950" y="7605713"/>
            <a:ext cx="1333500" cy="206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9339" tIns="39669" rIns="79339" bIns="39669">
            <a:spAutoFit/>
          </a:bodyPr>
          <a:lstStyle/>
          <a:p>
            <a:pPr defTabSz="1279525">
              <a:spcBef>
                <a:spcPct val="50000"/>
              </a:spcBef>
            </a:pPr>
            <a:endParaRPr lang="ru-RU" sz="800">
              <a:latin typeface="Calibri" pitchFamily="34" charset="0"/>
            </a:endParaRPr>
          </a:p>
        </p:txBody>
      </p:sp>
      <p:sp>
        <p:nvSpPr>
          <p:cNvPr id="26730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5.4.1.</a:t>
            </a:r>
          </a:p>
        </p:txBody>
      </p:sp>
      <p:pic>
        <p:nvPicPr>
          <p:cNvPr id="41369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7938" y="1224160"/>
            <a:ext cx="10352088" cy="69848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369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7939" y="3351213"/>
            <a:ext cx="10352089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(Общая характеристика рисков возникновения опасных геологических явлений (лавин))</a:t>
            </a:r>
          </a:p>
        </p:txBody>
      </p:sp>
      <p:sp>
        <p:nvSpPr>
          <p:cNvPr id="268290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5.4.2.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96757282"/>
              </p:ext>
            </p:extLst>
          </p:nvPr>
        </p:nvGraphicFramePr>
        <p:xfrm>
          <a:off x="136525" y="1728788"/>
          <a:ext cx="10196935" cy="2253425"/>
        </p:xfrm>
        <a:graphic>
          <a:graphicData uri="http://schemas.openxmlformats.org/drawingml/2006/table">
            <a:tbl>
              <a:tblPr/>
              <a:tblGrid>
                <a:gridCol w="417364"/>
                <a:gridCol w="1384887"/>
                <a:gridCol w="1399114"/>
                <a:gridCol w="1399114"/>
                <a:gridCol w="1399114"/>
                <a:gridCol w="1399114"/>
                <a:gridCol w="1399114"/>
                <a:gridCol w="1399114"/>
              </a:tblGrid>
              <a:tr h="200806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лавиноопасных участков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населенных пунктов попадающих в лавиноопасную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попадающих в лавиноопасную зону (тыс. чел.)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ПОО, попадающих в лавиноопасную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ОЭ, не входящих в перечень ПОО, попадающих в лавиноопасную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и протяженность участков  автомобильных дорог, попадающих в лавиноопасную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и протяженность участков  ж/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д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 дорог, попадающих в лавиноопасную зону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3283" marR="6328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26412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4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63283" marR="63283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(Характеристика лавиноопасных участков)</a:t>
            </a:r>
          </a:p>
        </p:txBody>
      </p:sp>
      <p:sp>
        <p:nvSpPr>
          <p:cNvPr id="269314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5.4.3.</a:t>
            </a:r>
          </a:p>
        </p:txBody>
      </p:sp>
      <p:graphicFrame>
        <p:nvGraphicFramePr>
          <p:cNvPr id="5" name="Group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540758616"/>
              </p:ext>
            </p:extLst>
          </p:nvPr>
        </p:nvGraphicFramePr>
        <p:xfrm>
          <a:off x="0" y="1960563"/>
          <a:ext cx="10190163" cy="2421731"/>
        </p:xfrm>
        <a:graphic>
          <a:graphicData uri="http://schemas.openxmlformats.org/drawingml/2006/table">
            <a:tbl>
              <a:tblPr/>
              <a:tblGrid>
                <a:gridCol w="1281113"/>
                <a:gridCol w="1203325"/>
                <a:gridCol w="1206500"/>
                <a:gridCol w="1203325"/>
                <a:gridCol w="1114425"/>
                <a:gridCol w="984250"/>
                <a:gridCol w="1917700"/>
                <a:gridCol w="1279525"/>
              </a:tblGrid>
              <a:tr h="123825">
                <a:tc gridSpan="5"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лавиноопасного участка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Населенные пункты попадающие в лавиноопасную зону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Потенциально-опасные объекты экономики попадающие в лавиноопасную зону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Максимальный объем лавины, угрожающей объекту, тыс.куб.м.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54038">
                <a:tc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Присвоенный номер лавиноопасного участка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лавиноопасного участка, м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Толщина снежного покрова (снегозапас) при 80% вероятности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Критическая масса снега, тыс. тонн при плотности 0,15 г/см3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684213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Масса снега, при которой проводится принудительный сход лавин, тыс тонн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0038">
                <a:tc>
                  <a:txBody>
                    <a:bodyPr/>
                    <a:lstStyle/>
                    <a:p>
                      <a:pPr marL="0" marR="0" lvl="0" indent="0" algn="ctr" defTabSz="684213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/>
                          <a:ea typeface="Arial Cyr"/>
                          <a:cs typeface="Arial Cyr"/>
                        </a:rPr>
                        <a:t>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4163">
                <a:tc>
                  <a:txBody>
                    <a:bodyPr/>
                    <a:lstStyle/>
                    <a:p>
                      <a:pPr marL="0" marR="0" lvl="0" indent="0" algn="ctr" defTabSz="684213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/>
                          <a:ea typeface="Arial Cyr"/>
                          <a:cs typeface="Arial Cyr"/>
                        </a:rPr>
                        <a:t>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6237">
                <a:tc>
                  <a:txBody>
                    <a:bodyPr/>
                    <a:lstStyle/>
                    <a:p>
                      <a:pPr marL="0" marR="0" lvl="0" indent="0" algn="ctr" defTabSz="684213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/>
                          <a:ea typeface="Arial Cyr"/>
                          <a:cs typeface="Arial Cyr"/>
                        </a:rPr>
                        <a:t>3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77813">
                <a:tc>
                  <a:txBody>
                    <a:bodyPr/>
                    <a:lstStyle/>
                    <a:p>
                      <a:pPr marL="0" marR="0" lvl="0" indent="0" algn="ctr" defTabSz="684213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 Cyr"/>
                          <a:ea typeface="Arial Cyr"/>
                          <a:cs typeface="Arial Cyr"/>
                        </a:rPr>
                        <a:t>4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20887327"/>
              </p:ext>
            </p:extLst>
          </p:nvPr>
        </p:nvGraphicFramePr>
        <p:xfrm>
          <a:off x="161925" y="1247775"/>
          <a:ext cx="10022689" cy="6599963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176038"/>
                <a:gridCol w="1964353"/>
                <a:gridCol w="2165274"/>
              </a:tblGrid>
              <a:tr h="99571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п.п.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риска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457200" marR="0" lvl="1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Показатель риска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 риска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Муниципальный район (городской округ)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54738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транспорте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 возникновения ЧС на объектах автомобильного транспорта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Отсутствует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железнодорожного транспорта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воздушного транспорта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 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морского транспорта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речного транспорта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на объектах метрополитена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738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техногенного характера</a:t>
                      </a: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химически опасных объектах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радиационно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опасных объектах 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биологически опасных объектах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пожаро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 взрывоопасных объектах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" name="Прямоугольник 11"/>
          <p:cNvSpPr/>
          <p:nvPr/>
        </p:nvSpPr>
        <p:spPr bwMode="auto">
          <a:xfrm>
            <a:off x="4426913" y="4097338"/>
            <a:ext cx="1071223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5" name="Прямоугольник 14"/>
          <p:cNvSpPr/>
          <p:nvPr/>
        </p:nvSpPr>
        <p:spPr bwMode="auto">
          <a:xfrm>
            <a:off x="4476733" y="5092700"/>
            <a:ext cx="1109695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 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 bwMode="auto">
          <a:xfrm>
            <a:off x="4418789" y="5888038"/>
            <a:ext cx="1109695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 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0" name="Прямоугольник 29"/>
          <p:cNvSpPr/>
          <p:nvPr/>
        </p:nvSpPr>
        <p:spPr bwMode="auto">
          <a:xfrm>
            <a:off x="4414208" y="4621213"/>
            <a:ext cx="1071223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Прямоугольник 32"/>
          <p:cNvSpPr/>
          <p:nvPr/>
        </p:nvSpPr>
        <p:spPr bwMode="auto">
          <a:xfrm>
            <a:off x="4381667" y="6437313"/>
            <a:ext cx="1071223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Прямоугольник 41"/>
          <p:cNvSpPr/>
          <p:nvPr/>
        </p:nvSpPr>
        <p:spPr bwMode="auto">
          <a:xfrm>
            <a:off x="4383862" y="6913563"/>
            <a:ext cx="1109695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 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 bwMode="auto">
          <a:xfrm>
            <a:off x="4447364" y="7440613"/>
            <a:ext cx="1109695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 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5" name="Rectangle 4"/>
          <p:cNvSpPr txBox="1">
            <a:spLocks noChangeArrowheads="1"/>
          </p:cNvSpPr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(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Оценка защищенности, исходя из рисков возникновения ЧС)</a:t>
            </a:r>
          </a:p>
        </p:txBody>
      </p:sp>
      <p:sp>
        <p:nvSpPr>
          <p:cNvPr id="102528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(Населенные пункты попадающие в зону воздействия лавины(их краткая характеристика))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49816929"/>
              </p:ext>
            </p:extLst>
          </p:nvPr>
        </p:nvGraphicFramePr>
        <p:xfrm>
          <a:off x="22225" y="1389063"/>
          <a:ext cx="10310054" cy="2964675"/>
        </p:xfrm>
        <a:graphic>
          <a:graphicData uri="http://schemas.openxmlformats.org/drawingml/2006/table">
            <a:tbl>
              <a:tblPr/>
              <a:tblGrid>
                <a:gridCol w="519508"/>
                <a:gridCol w="2051016"/>
                <a:gridCol w="1820356"/>
                <a:gridCol w="1252952"/>
                <a:gridCol w="1362255"/>
                <a:gridCol w="1595323"/>
                <a:gridCol w="1708644"/>
              </a:tblGrid>
              <a:tr h="127057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домов</a:t>
                      </a: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населения, чел.</a:t>
                      </a: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объектов экономики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социально-значимых объектов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Площадь </a:t>
                      </a: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поражения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2352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159" marR="4915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70388" name="Text Box 335"/>
          <p:cNvSpPr txBox="1">
            <a:spLocks noChangeArrowheads="1"/>
          </p:cNvSpPr>
          <p:nvPr/>
        </p:nvSpPr>
        <p:spPr bwMode="auto">
          <a:xfrm>
            <a:off x="9310688" y="-82550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(Объекты экономики попадающие в зону схода лавины (их характеристика))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5377066"/>
              </p:ext>
            </p:extLst>
          </p:nvPr>
        </p:nvGraphicFramePr>
        <p:xfrm>
          <a:off x="22225" y="1328738"/>
          <a:ext cx="10310054" cy="3194532"/>
        </p:xfrm>
        <a:graphic>
          <a:graphicData uri="http://schemas.openxmlformats.org/drawingml/2006/table">
            <a:tbl>
              <a:tblPr/>
              <a:tblGrid>
                <a:gridCol w="710942"/>
                <a:gridCol w="1539219"/>
                <a:gridCol w="1669997"/>
                <a:gridCol w="1232787"/>
                <a:gridCol w="1217072"/>
                <a:gridCol w="1448962"/>
                <a:gridCol w="1285806"/>
                <a:gridCol w="1205269"/>
              </a:tblGrid>
              <a:tr h="716981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Местоположение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Вид деятельности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 опасных веществ (количество)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Собственник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Ф.И.О. руководителя (телефон)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ОД</a:t>
                      </a: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9622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0100" marR="5010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7140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(Перечень превентивных мероприятий проводимых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ОМСУ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направленных на обеспечение безопасности)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2387" name="Text Box 14"/>
          <p:cNvSpPr txBox="1">
            <a:spLocks noChangeArrowheads="1"/>
          </p:cNvSpPr>
          <p:nvPr/>
        </p:nvSpPr>
        <p:spPr bwMode="auto">
          <a:xfrm>
            <a:off x="0" y="1422400"/>
            <a:ext cx="10333038" cy="3451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203" tIns="32602" rIns="65203" bIns="32602">
            <a:spAutoFit/>
          </a:bodyPr>
          <a:lstStyle/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1.     Проведение снеголавинных наблюдений.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2.     Ежедневное составление прогноза лавинной опасности.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3.     Принятие решения о времени и месте проведения предупредительного спуска снежных                                                 лавин и проведение работы по обстрелу лавиноопасных склонов.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4.      В период катастрофических экстремальных снеголавинных ситуаций даются следующие рекомендации: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             - о необходимости эвакуации людей из населённых пунктов и отдельных строений;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             - о временной приостановки деятельности тех или иных организаций;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             - о запрете нахождения людей на определённых участках территории районов и передвижения по отдельным участкам дорог, находящихся в лавиноопасной зоне;</a:t>
            </a:r>
          </a:p>
          <a:p>
            <a:pPr marL="244475" indent="-244475"/>
            <a:r>
              <a:rPr lang="ru-RU" sz="2000">
                <a:latin typeface="Times New Roman" pitchFamily="18" charset="0"/>
                <a:cs typeface="Times New Roman" pitchFamily="18" charset="0"/>
              </a:rPr>
              <a:t>             - о временном закрытии всего района.</a:t>
            </a:r>
          </a:p>
        </p:txBody>
      </p:sp>
      <p:sp>
        <p:nvSpPr>
          <p:cNvPr id="272388" name="Text Box 335"/>
          <p:cNvSpPr txBox="1">
            <a:spLocks noChangeArrowheads="1"/>
          </p:cNvSpPr>
          <p:nvPr/>
        </p:nvSpPr>
        <p:spPr bwMode="auto">
          <a:xfrm>
            <a:off x="9310688" y="-61913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5.4.6.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73757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5.4.7.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7481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5.4.7.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45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3151188"/>
            <a:ext cx="10333038" cy="846137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ПОДТОПЛЕНИЯ (ЗАТОПЛЕНИЯ)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(Зоны возможного затопления, характеристики рек)</a:t>
            </a:r>
          </a:p>
        </p:txBody>
      </p:sp>
      <p:sp>
        <p:nvSpPr>
          <p:cNvPr id="27654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5.5.1.</a:t>
            </a:r>
          </a:p>
        </p:txBody>
      </p:sp>
      <p:pic>
        <p:nvPicPr>
          <p:cNvPr id="4147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7938" y="1079501"/>
            <a:ext cx="10352088" cy="7129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4723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790255" y="2376289"/>
            <a:ext cx="4297363" cy="21034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4724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168106" y="4963431"/>
            <a:ext cx="3455987" cy="3614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4725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224161"/>
            <a:ext cx="2524125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4726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87618" y="1114056"/>
            <a:ext cx="3328987" cy="16525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4727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232275" y="2232273"/>
            <a:ext cx="5578475" cy="3414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4728" name="Picture 8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5559651"/>
            <a:ext cx="4279900" cy="2616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(Общая характеристика рисков подтоплений (затоплений))</a:t>
            </a:r>
          </a:p>
        </p:txBody>
      </p:sp>
      <p:sp>
        <p:nvSpPr>
          <p:cNvPr id="27750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5.5.2.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07422098"/>
              </p:ext>
            </p:extLst>
          </p:nvPr>
        </p:nvGraphicFramePr>
        <p:xfrm>
          <a:off x="0" y="1955800"/>
          <a:ext cx="10333038" cy="2161477"/>
        </p:xfrm>
        <a:graphic>
          <a:graphicData uri="http://schemas.openxmlformats.org/drawingml/2006/table">
            <a:tbl>
              <a:tblPr/>
              <a:tblGrid>
                <a:gridCol w="254000"/>
                <a:gridCol w="663575"/>
                <a:gridCol w="719138"/>
                <a:gridCol w="1217612"/>
                <a:gridCol w="995363"/>
                <a:gridCol w="1273175"/>
                <a:gridCol w="1106487"/>
                <a:gridCol w="1050925"/>
                <a:gridCol w="1216025"/>
                <a:gridCol w="919163"/>
                <a:gridCol w="917575"/>
              </a:tblGrid>
              <a:tr h="19161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затороопасных участков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зон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населенных пунктов, попадающих в зоны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населения, попадающих в зоны возможных подтоплений (тыс. чел.)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ПОО, попадающих в зоны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ОЭ, не входящих в состав ПОО, попадающих в зоны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и протяженность участков автомобильных дорого, попадающих в зоны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и протяженность участков ж/д дорог, попадающих в зоны возможных подтоплений 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скотомогильников, попадающих в зоны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мостов, попадающих в зоны возможных подтоплений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76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1203" marR="2120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(Характеристики </a:t>
            </a:r>
            <a:r>
              <a:rPr lang="ru-RU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затороопасных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участков)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78595963"/>
              </p:ext>
            </p:extLst>
          </p:nvPr>
        </p:nvGraphicFramePr>
        <p:xfrm>
          <a:off x="0" y="2467313"/>
          <a:ext cx="10333039" cy="2523744"/>
        </p:xfrm>
        <a:graphic>
          <a:graphicData uri="http://schemas.openxmlformats.org/drawingml/2006/table">
            <a:tbl>
              <a:tblPr/>
              <a:tblGrid>
                <a:gridCol w="979607"/>
                <a:gridCol w="3320447"/>
                <a:gridCol w="3016138"/>
                <a:gridCol w="3016847"/>
              </a:tblGrid>
              <a:tr h="36545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Номер на карте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Географические координаты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Протяженность (длинна/ширина (м))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Расстояние до ближайшего населенного пункта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18272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72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72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72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72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272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5059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7</a:t>
                      </a: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1073" marR="5107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78577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5.5.3.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(Характеристики  зон  подтоплений)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794207300"/>
              </p:ext>
            </p:extLst>
          </p:nvPr>
        </p:nvGraphicFramePr>
        <p:xfrm>
          <a:off x="0" y="1640523"/>
          <a:ext cx="10333042" cy="2600734"/>
        </p:xfrm>
        <a:graphic>
          <a:graphicData uri="http://schemas.openxmlformats.org/drawingml/2006/table">
            <a:tbl>
              <a:tblPr/>
              <a:tblGrid>
                <a:gridCol w="1057972"/>
                <a:gridCol w="1444774"/>
                <a:gridCol w="1444774"/>
                <a:gridCol w="1443954"/>
                <a:gridCol w="1443954"/>
                <a:gridCol w="1443954"/>
                <a:gridCol w="2053660"/>
              </a:tblGrid>
              <a:tr h="126661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Номер на карте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Площадь, тыс. м3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населенных пунктов попадающих в зону затопления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домов, попадающих в зону затопления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человек, попадающих в зону затопления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объектов экономики, попадающих в зону затопления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Количество скотомогильников, попадающих в зону затопления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11102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5740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</a:p>
                  </a:txBody>
                  <a:tcPr marL="59004" marR="59004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7959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5.5.4.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26243134"/>
              </p:ext>
            </p:extLst>
          </p:nvPr>
        </p:nvGraphicFramePr>
        <p:xfrm>
          <a:off x="161925" y="2211388"/>
          <a:ext cx="10010131" cy="2086817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256764"/>
                <a:gridCol w="1871070"/>
                <a:gridCol w="2165273"/>
              </a:tblGrid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военных ПОО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системах тепло-, водоснабжения  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Октябрь - Март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всей территории  субъекта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электросетях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Январь - Декабрь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всей территории  субъекта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 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нефте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 продуктопроводах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 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161925" y="1255713"/>
          <a:ext cx="10010131" cy="995717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256764"/>
                <a:gridCol w="1871070"/>
                <a:gridCol w="2165273"/>
              </a:tblGrid>
              <a:tr h="99571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п.п.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риска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Показатель риска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 риска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Муниципальный район (городской округ) в субъекте РФ</a:t>
                      </a: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" name="Таблица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35448016"/>
              </p:ext>
            </p:extLst>
          </p:nvPr>
        </p:nvGraphicFramePr>
        <p:xfrm>
          <a:off x="161925" y="4232275"/>
          <a:ext cx="10010131" cy="2628900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256764"/>
                <a:gridCol w="1871070"/>
                <a:gridCol w="2165273"/>
              </a:tblGrid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канализационных сетях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795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аварий на шахтах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техногенных пожаров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 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гидродинамических аварий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 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возникновений аварий с разливом нефти и нефтепродуктов </a:t>
                      </a: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9" name="Таблица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081935911"/>
              </p:ext>
            </p:extLst>
          </p:nvPr>
        </p:nvGraphicFramePr>
        <p:xfrm>
          <a:off x="161925" y="6859588"/>
          <a:ext cx="10010131" cy="1314450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256764"/>
                <a:gridCol w="1871070"/>
                <a:gridCol w="2165273"/>
              </a:tblGrid>
              <a:tr h="254738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природного характера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геологических опасных явлений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835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землетрясений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" name="Прямоугольник 9"/>
          <p:cNvSpPr/>
          <p:nvPr/>
        </p:nvSpPr>
        <p:spPr bwMode="auto">
          <a:xfrm>
            <a:off x="3892831" y="2700313"/>
            <a:ext cx="2228395" cy="493043"/>
          </a:xfrm>
          <a:prstGeom prst="rect">
            <a:avLst/>
          </a:prstGeom>
          <a:solidFill>
            <a:srgbClr val="00B050"/>
          </a:solidFill>
          <a:ln w="0">
            <a:solidFill>
              <a:srgbClr val="00B050"/>
            </a:solidFill>
          </a:ln>
          <a:scene3d>
            <a:camera prst="orthographicFront"/>
            <a:lightRig rig="soft" dir="t"/>
          </a:scene3d>
          <a:sp3d extrusionH="488950" prstMaterial="plastic">
            <a:bevelT w="139700" h="203200"/>
            <a:bevelB w="0" h="508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34" tIns="52967" rIns="105934" bIns="52967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 bwMode="auto">
          <a:xfrm>
            <a:off x="4398149" y="2324100"/>
            <a:ext cx="1109695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 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9" name="Прямоугольник 18"/>
          <p:cNvSpPr/>
          <p:nvPr/>
        </p:nvSpPr>
        <p:spPr bwMode="auto">
          <a:xfrm>
            <a:off x="3892832" y="3213329"/>
            <a:ext cx="2228395" cy="476660"/>
          </a:xfrm>
          <a:prstGeom prst="rect">
            <a:avLst/>
          </a:prstGeom>
          <a:solidFill>
            <a:srgbClr val="00B050"/>
          </a:solidFill>
          <a:ln w="0">
            <a:solidFill>
              <a:srgbClr val="00B050"/>
            </a:solidFill>
          </a:ln>
          <a:scene3d>
            <a:camera prst="orthographicFront"/>
            <a:lightRig rig="soft" dir="t"/>
          </a:scene3d>
          <a:sp3d extrusionH="488950" prstMaterial="plastic">
            <a:bevelT w="139700" h="203200"/>
            <a:bevelB w="0" h="508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934" tIns="52967" rIns="105934" bIns="52967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41" name="Прямоугольник 40"/>
          <p:cNvSpPr/>
          <p:nvPr/>
        </p:nvSpPr>
        <p:spPr bwMode="auto">
          <a:xfrm>
            <a:off x="4495969" y="7237413"/>
            <a:ext cx="1071223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Прямоугольник 43"/>
          <p:cNvSpPr/>
          <p:nvPr/>
        </p:nvSpPr>
        <p:spPr bwMode="auto">
          <a:xfrm>
            <a:off x="4495969" y="7739063"/>
            <a:ext cx="1071223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" name="Прямоугольник 61"/>
          <p:cNvSpPr/>
          <p:nvPr/>
        </p:nvSpPr>
        <p:spPr bwMode="auto">
          <a:xfrm>
            <a:off x="4553119" y="6470650"/>
            <a:ext cx="1071223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Прямоугольник 62"/>
          <p:cNvSpPr/>
          <p:nvPr/>
        </p:nvSpPr>
        <p:spPr bwMode="auto">
          <a:xfrm>
            <a:off x="3986213" y="2779713"/>
            <a:ext cx="1922462" cy="290512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Приемлемый  риск - 10</a:t>
            </a:r>
            <a:r>
              <a:rPr lang="ru-RU" sz="1200" b="1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-4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4" name="Прямоугольник 63"/>
          <p:cNvSpPr/>
          <p:nvPr/>
        </p:nvSpPr>
        <p:spPr bwMode="auto">
          <a:xfrm>
            <a:off x="3983038" y="3263900"/>
            <a:ext cx="1924050" cy="292100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Приемлемый  риск - 10</a:t>
            </a:r>
            <a:r>
              <a:rPr lang="ru-RU" sz="1200" b="1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-4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6" name="Прямоугольник 65"/>
          <p:cNvSpPr/>
          <p:nvPr/>
        </p:nvSpPr>
        <p:spPr bwMode="auto">
          <a:xfrm>
            <a:off x="4465374" y="4368800"/>
            <a:ext cx="995882" cy="291634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err="1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Rectangle 4"/>
          <p:cNvSpPr txBox="1">
            <a:spLocks noChangeArrowheads="1"/>
          </p:cNvSpPr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(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Оценка защищенности, исходя из рисков возникновения ЧС)</a:t>
            </a:r>
          </a:p>
        </p:txBody>
      </p:sp>
      <p:sp>
        <p:nvSpPr>
          <p:cNvPr id="10357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о состоянии водных объектов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РФ)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831698356"/>
              </p:ext>
            </p:extLst>
          </p:nvPr>
        </p:nvGraphicFramePr>
        <p:xfrm>
          <a:off x="0" y="2032000"/>
          <a:ext cx="10333037" cy="4486656"/>
        </p:xfrm>
        <a:graphic>
          <a:graphicData uri="http://schemas.openxmlformats.org/drawingml/2006/table">
            <a:tbl>
              <a:tblPr/>
              <a:tblGrid>
                <a:gridCol w="1227541"/>
                <a:gridCol w="770626"/>
                <a:gridCol w="1684453"/>
                <a:gridCol w="1004351"/>
                <a:gridCol w="1004351"/>
                <a:gridCol w="864858"/>
                <a:gridCol w="1562324"/>
                <a:gridCol w="2214533"/>
              </a:tblGrid>
              <a:tr h="462404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 реки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Снегозапас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в бассейнах рек (м3)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Средняя глубина промерзания льда (см)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Средняя толщина льда (см)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Средняя глубина промерзания почвы (см)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Предварительный прогноз температуры воздуха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Превышение от климатической нормы высоты снежного покрова (см)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Планируемое время начала ледохода на реках</a:t>
                      </a: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132115"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река Водяная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98173"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река Плоская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211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211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211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39142" marR="3914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80643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5.5.5.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(Планируемые превентивные мероприятия)</a:t>
            </a:r>
          </a:p>
        </p:txBody>
      </p:sp>
      <p:sp>
        <p:nvSpPr>
          <p:cNvPr id="26530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5.5.6.</a:t>
            </a:r>
          </a:p>
        </p:txBody>
      </p:sp>
      <p:pic>
        <p:nvPicPr>
          <p:cNvPr id="265240" name="Picture 2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690" y="1224160"/>
            <a:ext cx="10352088" cy="69848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(Резервы материальных ресурсов)</a:t>
            </a:r>
          </a:p>
        </p:txBody>
      </p:sp>
      <p:graphicFrame>
        <p:nvGraphicFramePr>
          <p:cNvPr id="99" name="Таблица 9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59899444"/>
              </p:ext>
            </p:extLst>
          </p:nvPr>
        </p:nvGraphicFramePr>
        <p:xfrm>
          <a:off x="0" y="1889125"/>
          <a:ext cx="10333043" cy="4556760"/>
        </p:xfrm>
        <a:graphic>
          <a:graphicData uri="http://schemas.openxmlformats.org/drawingml/2006/table">
            <a:tbl>
              <a:tblPr/>
              <a:tblGrid>
                <a:gridCol w="1488659"/>
                <a:gridCol w="1388500"/>
                <a:gridCol w="1488659"/>
                <a:gridCol w="995873"/>
                <a:gridCol w="828178"/>
                <a:gridCol w="828178"/>
                <a:gridCol w="828749"/>
                <a:gridCol w="828749"/>
                <a:gridCol w="828749"/>
                <a:gridCol w="828749"/>
              </a:tblGrid>
              <a:tr h="94780"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п\п</a:t>
                      </a:r>
                      <a:endParaRPr lang="ru-RU" sz="16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Финансовые ресурсы</a:t>
                      </a:r>
                      <a:endParaRPr lang="ru-RU" sz="2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5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Материальный резерв</a:t>
                      </a:r>
                      <a:endParaRPr lang="ru-RU" sz="20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91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бюджет субъекта РФ (млн. руб.)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финансовые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средства ОМСУ (млн. руб.)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финансовые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средства организаций, ОЭ (млн. руб.)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продовольствия (тонн)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вещевое имущество (</a:t>
                      </a:r>
                      <a:r>
                        <a:rPr lang="ru-RU" sz="1600" b="1" kern="1200" dirty="0" err="1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компл</a:t>
                      </a: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.)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ГСМ (тонн)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строй материалы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(тонн)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другое имущество (тонн)</a:t>
                      </a: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9478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2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78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2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78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2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800" dirty="0">
                        <a:latin typeface="Times New Roman"/>
                        <a:ea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8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20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94780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dirty="0">
                          <a:latin typeface="Times New Roman"/>
                          <a:ea typeface="Calibri"/>
                          <a:cs typeface="Times New Roman"/>
                        </a:rPr>
                        <a:t>ВСЕГО за </a:t>
                      </a:r>
                      <a:r>
                        <a:rPr lang="ru-RU" sz="1600" b="1" dirty="0" smtClean="0">
                          <a:latin typeface="Times New Roman"/>
                          <a:ea typeface="Calibri"/>
                          <a:cs typeface="Times New Roman"/>
                        </a:rPr>
                        <a:t>поселение:</a:t>
                      </a: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20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1209" marR="4120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373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5.5.7.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документ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8502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8608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5.5.8.</a:t>
            </a:r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2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№6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 РИСКИ ВОЗНИКНОВЕНИЯ ЧС БИОЛОГО-СОЦИАЛЬНОГО ХАРАКТЕРА</a:t>
            </a:r>
          </a:p>
        </p:txBody>
      </p:sp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74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ИНФЕКЦИОННОЙ ЗАБОЛЕВАЕМОСТИ ЛЮДЕЙ</a:t>
            </a: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(Зоны неблагоприятные по санитарно - эпидемиологическим показателям)</a:t>
            </a:r>
          </a:p>
        </p:txBody>
      </p:sp>
      <p:sp>
        <p:nvSpPr>
          <p:cNvPr id="28881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6.1.1.</a:t>
            </a:r>
          </a:p>
        </p:txBody>
      </p:sp>
      <p:pic>
        <p:nvPicPr>
          <p:cNvPr id="415747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2002" y="975404"/>
            <a:ext cx="10310813" cy="7252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574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5904681"/>
            <a:ext cx="4374431" cy="28460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5749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102623" y="3528417"/>
            <a:ext cx="4075943" cy="394394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5750" name="Picture 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4248497"/>
            <a:ext cx="3582343" cy="1440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5751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70375" y="3371445"/>
            <a:ext cx="2016224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5752" name="Picture 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98897"/>
            <a:ext cx="10310814" cy="1096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76878481"/>
              </p:ext>
            </p:extLst>
          </p:nvPr>
        </p:nvGraphicFramePr>
        <p:xfrm>
          <a:off x="22225" y="1746250"/>
          <a:ext cx="10310056" cy="3093543"/>
        </p:xfrm>
        <a:graphic>
          <a:graphicData uri="http://schemas.openxmlformats.org/drawingml/2006/table">
            <a:tbl>
              <a:tblPr/>
              <a:tblGrid>
                <a:gridCol w="886806"/>
                <a:gridCol w="1159389"/>
                <a:gridCol w="1488807"/>
                <a:gridCol w="858435"/>
                <a:gridCol w="1302737"/>
                <a:gridCol w="1098511"/>
                <a:gridCol w="3515371"/>
              </a:tblGrid>
              <a:tr h="193408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Номер на карте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Год захоронения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Вид захоронения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Уровень грунтовых вод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Расстояние до ближайшего населенного пункта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 ограждения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Орган ветеринарно-санитарного надзора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69799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сведения о скотомогильниках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РФ)</a:t>
            </a:r>
          </a:p>
        </p:txBody>
      </p:sp>
      <p:sp>
        <p:nvSpPr>
          <p:cNvPr id="289852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6.1.2.</a:t>
            </a:r>
          </a:p>
        </p:txBody>
      </p:sp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(Перечень превентивных мероприятий проводимых ОМСУ направленных на обеспечение безопасности)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0819" name="Rectangle 30"/>
          <p:cNvSpPr>
            <a:spLocks noChangeArrowheads="1"/>
          </p:cNvSpPr>
          <p:nvPr/>
        </p:nvSpPr>
        <p:spPr bwMode="auto">
          <a:xfrm>
            <a:off x="0" y="1460500"/>
            <a:ext cx="10333038" cy="532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51" tIns="45675" rIns="91351" bIns="45675">
            <a:spAutoFit/>
          </a:bodyPr>
          <a:lstStyle/>
          <a:p>
            <a:pPr defTabSz="652463"/>
            <a:r>
              <a:rPr lang="ru-RU" sz="2000">
                <a:latin typeface="Times New Roman" pitchFamily="18" charset="0"/>
              </a:rPr>
              <a:t> 1.    Мероприятия, направленные на раннее выявление и изоляцию заболевших (госпитализация, врачебные осмотры контактных лиц, лабораторное обследование контактных (бактериологическое, серологическое),   медицинское наблюдение за контактными и др.). 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2.    Мероприятий направленные на выявление и пресечение путей и факторов передачи инфекции (мероприятия по контролю на различных объектах, лабораторное исследование воды, пищевых продуктов, дезинфекция и т.д.). 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3.    Мероприятия, направленные на гигиеническое обучение и повышение информированности населения (статьи, пресс-конференции, памятки, пресс-релизы и др.).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4.    Обеспечение рабочих и служащих городов, в зонах вероятных чрезвычайных ситуаций относящихся к группам по ГО,) МСИЗ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5.    Обеспечение медицинских формирований  медицинским и специальным имуществом. 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6.    Обеспечение антибиотиками и профилактическими препаратами населения, проживающего в местах природно-очаговых инфекций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7.    Создание резерва медицинского имущества на ЧС, определение перечня и объема медицинского имущества. 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 8.    Создание переходящий неснижаемый запас медикаментов.</a:t>
            </a:r>
          </a:p>
        </p:txBody>
      </p:sp>
      <p:sp>
        <p:nvSpPr>
          <p:cNvPr id="290820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6.1.3.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161925" y="1198563"/>
          <a:ext cx="10010131" cy="995717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176038"/>
                <a:gridCol w="1951796"/>
                <a:gridCol w="2165273"/>
              </a:tblGrid>
              <a:tr h="99571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п.п.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риска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Показатель риска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 риска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Муниципальный район (городской округ) в субъекте РФ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42786" marR="4278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" name="Таблица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63181560"/>
              </p:ext>
            </p:extLst>
          </p:nvPr>
        </p:nvGraphicFramePr>
        <p:xfrm>
          <a:off x="161925" y="2115639"/>
          <a:ext cx="10010131" cy="5389855"/>
        </p:xfrm>
        <a:graphic>
          <a:graphicData uri="http://schemas.openxmlformats.org/drawingml/2006/table">
            <a:tbl>
              <a:tblPr/>
              <a:tblGrid>
                <a:gridCol w="649403"/>
                <a:gridCol w="3067621"/>
                <a:gridCol w="2176038"/>
                <a:gridCol w="1951796"/>
                <a:gridCol w="2165273"/>
              </a:tblGrid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возникновений подтоплений (затоплений)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 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природных пожаров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засухи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Май - Сентябрь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всей территории  субъекта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обвалов в пещерах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в районах Крайнего Севера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опасных метеорологических явлений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738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 ЧС биолого-социального характера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5B3D7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 возникновения эпидемий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Отсутсвует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75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 возникновения эпизоотий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0947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 возникновений эпифитотий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81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3D69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 возникновения отравления людей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2DCDB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</a:txBody>
                  <a:tcPr marL="77498" marR="7749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0337" marR="5033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2" name="Прямоугольник 51"/>
          <p:cNvSpPr/>
          <p:nvPr/>
        </p:nvSpPr>
        <p:spPr bwMode="auto">
          <a:xfrm>
            <a:off x="4553509" y="3776663"/>
            <a:ext cx="1010116" cy="261081"/>
          </a:xfrm>
          <a:prstGeom prst="rect">
            <a:avLst/>
          </a:prstGeom>
        </p:spPr>
        <p:txBody>
          <a:bodyPr wrap="none" lIns="75676" tIns="37838" rIns="75676" bIns="37838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8" name="Прямоугольник 57"/>
          <p:cNvSpPr/>
          <p:nvPr/>
        </p:nvSpPr>
        <p:spPr bwMode="auto">
          <a:xfrm>
            <a:off x="4495566" y="4814888"/>
            <a:ext cx="1010116" cy="261081"/>
          </a:xfrm>
          <a:prstGeom prst="rect">
            <a:avLst/>
          </a:prstGeom>
        </p:spPr>
        <p:txBody>
          <a:bodyPr wrap="none" lIns="75676" tIns="37838" rIns="75676" bIns="37838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3" name="Прямоугольник 62"/>
          <p:cNvSpPr/>
          <p:nvPr/>
        </p:nvSpPr>
        <p:spPr bwMode="auto">
          <a:xfrm>
            <a:off x="4391584" y="2835275"/>
            <a:ext cx="1010116" cy="261081"/>
          </a:xfrm>
          <a:prstGeom prst="rect">
            <a:avLst/>
          </a:prstGeom>
        </p:spPr>
        <p:txBody>
          <a:bodyPr wrap="none" lIns="75676" tIns="37838" rIns="75676" bIns="37838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" name="Прямоугольник 64"/>
          <p:cNvSpPr/>
          <p:nvPr/>
        </p:nvSpPr>
        <p:spPr bwMode="auto">
          <a:xfrm>
            <a:off x="4381265" y="4343400"/>
            <a:ext cx="1010116" cy="261081"/>
          </a:xfrm>
          <a:prstGeom prst="rect">
            <a:avLst/>
          </a:prstGeom>
        </p:spPr>
        <p:txBody>
          <a:bodyPr wrap="none" lIns="75676" tIns="37838" rIns="75676" bIns="37838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6" name="Прямоугольник 65"/>
          <p:cNvSpPr/>
          <p:nvPr/>
        </p:nvSpPr>
        <p:spPr bwMode="auto">
          <a:xfrm>
            <a:off x="4392379" y="6111875"/>
            <a:ext cx="1010116" cy="261081"/>
          </a:xfrm>
          <a:prstGeom prst="rect">
            <a:avLst/>
          </a:prstGeom>
        </p:spPr>
        <p:txBody>
          <a:bodyPr wrap="none" lIns="75676" tIns="37838" rIns="75676" bIns="37838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 smtClean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Отсутствует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 bwMode="auto">
          <a:xfrm>
            <a:off x="3905938" y="3252740"/>
            <a:ext cx="2147350" cy="477364"/>
          </a:xfrm>
          <a:prstGeom prst="rect">
            <a:avLst/>
          </a:prstGeom>
          <a:solidFill>
            <a:srgbClr val="00B050"/>
          </a:solidFill>
          <a:ln w="0">
            <a:solidFill>
              <a:srgbClr val="00B050"/>
            </a:solidFill>
          </a:ln>
          <a:scene3d>
            <a:camera prst="orthographicFront"/>
            <a:lightRig rig="soft" dir="t"/>
          </a:scene3d>
          <a:sp3d extrusionH="488950" prstMaterial="plastic">
            <a:bevelT w="139700" h="203200"/>
            <a:bevelB w="0" h="5080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solidFill>
                <a:prstClr val="white"/>
              </a:solidFill>
            </a:endParaRPr>
          </a:p>
        </p:txBody>
      </p:sp>
      <p:sp>
        <p:nvSpPr>
          <p:cNvPr id="27" name="Прямоугольник 26"/>
          <p:cNvSpPr/>
          <p:nvPr/>
        </p:nvSpPr>
        <p:spPr bwMode="auto">
          <a:xfrm>
            <a:off x="3973513" y="3322638"/>
            <a:ext cx="1862137" cy="261937"/>
          </a:xfrm>
          <a:prstGeom prst="rect">
            <a:avLst/>
          </a:prstGeom>
        </p:spPr>
        <p:txBody>
          <a:bodyPr wrap="none" lIns="75676" tIns="37838" rIns="75676" bIns="37838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Приемлемый  риск - 10</a:t>
            </a:r>
            <a:r>
              <a:rPr lang="ru-RU" sz="1200" b="1" baseline="30000" dirty="0"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-4</a:t>
            </a:r>
            <a:endParaRPr lang="ru-RU" sz="1200" b="1" dirty="0"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9" name="Rectangle 4"/>
          <p:cNvSpPr txBox="1">
            <a:spLocks noChangeArrowheads="1"/>
          </p:cNvSpPr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ea typeface="+mj-ea"/>
                <a:cs typeface="Times New Roman" pitchFamily="18" charset="0"/>
              </a:rPr>
              <a:t>(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Оценка защищенности, исходя из рисков возникновения ЧС)</a:t>
            </a:r>
          </a:p>
        </p:txBody>
      </p:sp>
      <p:sp>
        <p:nvSpPr>
          <p:cNvPr id="104578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3.5.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9218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6.1.4.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93248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6.1.4.</a:t>
            </a:r>
          </a:p>
        </p:txBody>
      </p:sp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3889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ИНФЕКЦИОННОЙ ЗАБОЛЕВАЕМОСТИ С/Х ЖИВОТНЫХ</a:t>
            </a: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(Зоны неблагоприятные по санитарно - эпидемиологическим показателям)</a:t>
            </a:r>
          </a:p>
        </p:txBody>
      </p:sp>
      <p:sp>
        <p:nvSpPr>
          <p:cNvPr id="29496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6.2.1.</a:t>
            </a:r>
          </a:p>
        </p:txBody>
      </p:sp>
      <p:pic>
        <p:nvPicPr>
          <p:cNvPr id="41677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1296169"/>
            <a:ext cx="10310813" cy="71287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677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4213" y="3409950"/>
            <a:ext cx="8967787" cy="1427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6772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030615" y="5112593"/>
            <a:ext cx="3975100" cy="1470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6773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994399" y="6682920"/>
            <a:ext cx="4316413" cy="17748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6774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1983" y="4985430"/>
            <a:ext cx="2524125" cy="1609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38537298"/>
              </p:ext>
            </p:extLst>
          </p:nvPr>
        </p:nvGraphicFramePr>
        <p:xfrm>
          <a:off x="22225" y="2103438"/>
          <a:ext cx="10310056" cy="2804160"/>
        </p:xfrm>
        <a:graphic>
          <a:graphicData uri="http://schemas.openxmlformats.org/drawingml/2006/table">
            <a:tbl>
              <a:tblPr/>
              <a:tblGrid>
                <a:gridCol w="886806"/>
                <a:gridCol w="1159389"/>
                <a:gridCol w="1488807"/>
                <a:gridCol w="858435"/>
                <a:gridCol w="1302737"/>
                <a:gridCol w="1098511"/>
                <a:gridCol w="3515371"/>
              </a:tblGrid>
              <a:tr h="193408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Номер на карте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Год захоронения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Вид захоронения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Уровень грунтовых вод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Расстояние до ближайшего населенного пункта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 ограждения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Орган ветеринарно-санитарного надзора</a:t>
                      </a:r>
                    </a:p>
                  </a:txBody>
                  <a:tcPr marL="48702" marR="48702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15051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75873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8702" marR="4870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сведения о скотомогильниках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субъекта РФ)</a:t>
            </a:r>
          </a:p>
        </p:txBody>
      </p:sp>
      <p:sp>
        <p:nvSpPr>
          <p:cNvPr id="29599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6.2.2.</a:t>
            </a:r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26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xmlns="" val="1472697661"/>
              </p:ext>
            </p:extLst>
          </p:nvPr>
        </p:nvGraphicFramePr>
        <p:xfrm>
          <a:off x="0" y="1976438"/>
          <a:ext cx="10333038" cy="2791908"/>
        </p:xfrm>
        <a:graphic>
          <a:graphicData uri="http://schemas.openxmlformats.org/drawingml/2006/table">
            <a:tbl>
              <a:tblPr/>
              <a:tblGrid>
                <a:gridCol w="1368769"/>
                <a:gridCol w="3012008"/>
                <a:gridCol w="979485"/>
                <a:gridCol w="1162467"/>
                <a:gridCol w="2324934"/>
                <a:gridCol w="1485375"/>
              </a:tblGrid>
              <a:tr h="344488"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Место дислокации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base" latinLnBrk="0" hangingPunct="1">
                        <a:lnSpc>
                          <a:spcPct val="115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 подразделения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Кол-во л/с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Кол-во техники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Ф.И.О руководителя объекта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Телефон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98450"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 </a:t>
                      </a:r>
                      <a:r>
                        <a:rPr lang="ru-RU" sz="16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Новоива-новская</a:t>
                      </a: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Ветучасток</a:t>
                      </a: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Теличко</a:t>
                      </a:r>
                      <a:r>
                        <a:rPr lang="ru-RU" sz="16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Ю.И.</a:t>
                      </a: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8(861)4938109  89183119126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2100"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</a:t>
                      </a: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err="1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err="1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8450"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err="1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0178"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98450"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err="1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-479425" algn="ctr" defTabSz="1059470" rtl="0" eaLnBrk="1" fontAlgn="t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91429" marR="91429" marT="45715" marB="4571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по ветеринарным учреждениям )</a:t>
            </a:r>
          </a:p>
        </p:txBody>
      </p:sp>
      <p:sp>
        <p:nvSpPr>
          <p:cNvPr id="297013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6.2.3.</a:t>
            </a:r>
          </a:p>
        </p:txBody>
      </p:sp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(Перечень превентивных мероприятий проводимых ОМСУ направленных на обеспечение безопасности)</a:t>
            </a:r>
          </a:p>
        </p:txBody>
      </p:sp>
      <p:sp>
        <p:nvSpPr>
          <p:cNvPr id="31" name="TextBox 30"/>
          <p:cNvSpPr txBox="1"/>
          <p:nvPr/>
        </p:nvSpPr>
        <p:spPr bwMode="auto">
          <a:xfrm>
            <a:off x="3316288" y="8329613"/>
            <a:ext cx="285750" cy="20002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7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97987" name="Rectangle 30"/>
          <p:cNvSpPr>
            <a:spLocks noChangeArrowheads="1"/>
          </p:cNvSpPr>
          <p:nvPr/>
        </p:nvSpPr>
        <p:spPr bwMode="auto">
          <a:xfrm>
            <a:off x="0" y="1460500"/>
            <a:ext cx="10333038" cy="5018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51" tIns="45675" rIns="91351" bIns="45675">
            <a:spAutoFit/>
          </a:bodyPr>
          <a:lstStyle/>
          <a:p>
            <a:pPr defTabSz="652463"/>
            <a:r>
              <a:rPr lang="ru-RU" sz="2000">
                <a:latin typeface="Times New Roman" pitchFamily="18" charset="0"/>
              </a:rPr>
              <a:t> 1. Обеспечение работы птицеводческих, свиноводческих хозяйств всех форм собственности по режиму предприятий закрытого типа.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2. Проведение инсектоакарицидных обработок свиней и помещений, для их содержания. 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3. Осуществление контроля с целью недопущения ввоза на территорию республики животноводческой продукции и всех видов животных, в том числе свиней из регионов, в которых зарегистрированы вспышки гриппа птиц, АЧС.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4. Проведение проверок по соблюдению ветеринарно-санитарных правил в свиноводческих хозяйствах и предприятиях занятых заготовкой, переработкой, хранением и реализацией животноводческой продукции подконтрольной государственному ветеринарному надзору.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5. Проведение мониторинговых исследований по своевременному выявлению гриппа птиц, африканской чумы свиней.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6. Обеспечение своевременного сбора и вывоза бытовых отходов на территории республики, не допуская переполнения мусорных контейнеров.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7. Обеспечение регулярного отлова бродячих животных на территории республики.</a:t>
            </a:r>
          </a:p>
          <a:p>
            <a:pPr defTabSz="652463"/>
            <a:r>
              <a:rPr lang="ru-RU" sz="2000">
                <a:latin typeface="Times New Roman" pitchFamily="18" charset="0"/>
              </a:rPr>
              <a:t>8.Проведение разъяснительной работы через средства массовой информации среди населения по вопросам профилактики гриппа птиц, африканской чумы свиней.</a:t>
            </a:r>
          </a:p>
        </p:txBody>
      </p:sp>
      <p:sp>
        <p:nvSpPr>
          <p:cNvPr id="297988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6.2.4.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документ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299357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6.2.5.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30041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6.2.5.</a:t>
            </a:r>
          </a:p>
        </p:txBody>
      </p:sp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105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№7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25733" y="-82464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1217831" y="2016249"/>
            <a:ext cx="12801601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rtlCol="0">
            <a:normAutofit/>
          </a:bodyPr>
          <a:lstStyle/>
          <a:p>
            <a:pPr defTabSz="1059470" eaLnBrk="1" fontAlgn="auto" hangingPunct="1">
              <a:spcAft>
                <a:spcPts val="0"/>
              </a:spcAft>
              <a:defRPr/>
            </a:pP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ЭЛЕКТРОННЫЙ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ПАСПОРТ</a:t>
            </a:r>
            <a:r>
              <a:rPr lang="en-US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ТЕРРИТОРИИ 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НОВОИВАНОВСКОГО 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СЕЛЬСКОГО ПОСЕЛЕНИЯ</a:t>
            </a:r>
            <a:b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41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СУБЪЕКТА РОССИЙСКОЙ ФЕДЕРАЦИИ</a:t>
            </a:r>
            <a:endParaRPr lang="ru-RU" sz="4100" dirty="0" smtClean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747" name="TextBox 5"/>
          <p:cNvSpPr txBox="1">
            <a:spLocks noChangeArrowheads="1"/>
          </p:cNvSpPr>
          <p:nvPr/>
        </p:nvSpPr>
        <p:spPr bwMode="auto">
          <a:xfrm>
            <a:off x="38100" y="6180138"/>
            <a:ext cx="5144870" cy="17081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defTabSz="1279525"/>
            <a:r>
              <a:rPr lang="ru-RU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Ответственный за отработку:</a:t>
            </a:r>
          </a:p>
          <a:p>
            <a:pPr defTabSz="1279525"/>
            <a:r>
              <a:rPr lang="ru-RU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Ответственный специалист по ГО и ЧС</a:t>
            </a:r>
            <a:r>
              <a:rPr lang="ru-RU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endParaRPr lang="ru-RU" b="1" dirty="0" smtClean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1279525"/>
            <a:r>
              <a:rPr lang="ru-RU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Михно Андрей Александрович</a:t>
            </a:r>
            <a:endParaRPr lang="ru-RU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1279525"/>
            <a:r>
              <a:rPr lang="ru-RU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Тел.: 8 </a:t>
            </a:r>
            <a:r>
              <a:rPr lang="ru-RU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(861) 49-38-2-44</a:t>
            </a:r>
          </a:p>
          <a:p>
            <a:pPr defTabSz="1279525"/>
            <a:r>
              <a:rPr lang="ru-RU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Моб</a:t>
            </a:r>
            <a:r>
              <a:rPr lang="ru-RU" b="1" dirty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.: </a:t>
            </a:r>
            <a:r>
              <a:rPr lang="ru-RU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8-988-46-28-121</a:t>
            </a:r>
            <a:endParaRPr lang="ru-RU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5454551" y="7488857"/>
            <a:ext cx="129614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dirty="0" smtClean="0"/>
              <a:t>2016</a:t>
            </a:r>
            <a:endParaRPr lang="ru-RU" dirty="0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473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50938" y="2492375"/>
            <a:ext cx="8228012" cy="23082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№4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ТЕХНОГЕННОГО ХАРАКТЕРА</a:t>
            </a: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08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043113"/>
            <a:ext cx="10333038" cy="3062287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ТУРИСТИЧЕСКИМ МАРШРУТАМ НА ТЕРРИТОРИИ РАЙОНА СУБЪЕКТА РФ</a:t>
            </a:r>
          </a:p>
        </p:txBody>
      </p:sp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(Туристические маршруты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субъекта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РФ (общая карта))</a:t>
            </a:r>
          </a:p>
        </p:txBody>
      </p:sp>
      <p:sp>
        <p:nvSpPr>
          <p:cNvPr id="30317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7.1.1.</a:t>
            </a:r>
          </a:p>
        </p:txBody>
      </p:sp>
      <p:pic>
        <p:nvPicPr>
          <p:cNvPr id="41779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2225" y="1224161"/>
            <a:ext cx="10310813" cy="78499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7795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97967" y="3189288"/>
            <a:ext cx="10135072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сведения по туристическим маршрутам)</a:t>
            </a:r>
          </a:p>
        </p:txBody>
      </p:sp>
      <p:sp>
        <p:nvSpPr>
          <p:cNvPr id="30413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7.1.2.</a:t>
            </a:r>
          </a:p>
        </p:txBody>
      </p:sp>
      <p:graphicFrame>
        <p:nvGraphicFramePr>
          <p:cNvPr id="6" name="Group 14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884941672"/>
              </p:ext>
            </p:extLst>
          </p:nvPr>
        </p:nvGraphicFramePr>
        <p:xfrm>
          <a:off x="496888" y="1633538"/>
          <a:ext cx="9598853" cy="4223069"/>
        </p:xfrm>
        <a:graphic>
          <a:graphicData uri="http://schemas.openxmlformats.org/drawingml/2006/table">
            <a:tbl>
              <a:tblPr/>
              <a:tblGrid>
                <a:gridCol w="1129049"/>
                <a:gridCol w="4894267"/>
                <a:gridCol w="1701961"/>
                <a:gridCol w="1873576"/>
              </a:tblGrid>
              <a:tr h="820738"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ОБЩИЕ СВЕДЕНИЯ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2550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 п/п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туристических маршрутов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 (км)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8207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Пешие (конные и другие)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8159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Морские и речные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048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Горнолыжные, альпинистские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5900"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ИТОГО:</a:t>
                      </a: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504478070"/>
              </p:ext>
            </p:extLst>
          </p:nvPr>
        </p:nvGraphicFramePr>
        <p:xfrm>
          <a:off x="0" y="1848854"/>
          <a:ext cx="10333040" cy="3712008"/>
        </p:xfrm>
        <a:graphic>
          <a:graphicData uri="http://schemas.openxmlformats.org/drawingml/2006/table">
            <a:tbl>
              <a:tblPr/>
              <a:tblGrid>
                <a:gridCol w="409488"/>
                <a:gridCol w="1424249"/>
                <a:gridCol w="1074736"/>
                <a:gridCol w="2347321"/>
                <a:gridCol w="1465612"/>
                <a:gridCol w="1168489"/>
                <a:gridCol w="2443145"/>
              </a:tblGrid>
              <a:tr h="5326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2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2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Присвоенный номер маршрута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Вид маршрута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маршрута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Протяженность маршрута, км/сутки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Класс сложности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/>
                          <a:ea typeface="Calibri"/>
                          <a:cs typeface="Times New Roman"/>
                        </a:rPr>
                        <a:t>Виды опасности на маршруте</a:t>
                      </a:r>
                      <a:endParaRPr lang="ru-RU" sz="105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5326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598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05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26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05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26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105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3264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  <a:endParaRPr lang="ru-RU" sz="105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451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>
                          <a:latin typeface="Times New Roman"/>
                          <a:ea typeface="Calibri"/>
                          <a:cs typeface="Times New Roman"/>
                        </a:rPr>
                        <a:t>6</a:t>
                      </a:r>
                      <a:endParaRPr lang="ru-RU" sz="105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05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9625" marR="49625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по туристическим маршрутам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РФ)</a:t>
            </a:r>
          </a:p>
        </p:txBody>
      </p:sp>
      <p:sp>
        <p:nvSpPr>
          <p:cNvPr id="30522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7.1.3.</a:t>
            </a:r>
          </a:p>
        </p:txBody>
      </p:sp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065695918"/>
              </p:ext>
            </p:extLst>
          </p:nvPr>
        </p:nvGraphicFramePr>
        <p:xfrm>
          <a:off x="0" y="1531938"/>
          <a:ext cx="10333036" cy="7872984"/>
        </p:xfrm>
        <a:graphic>
          <a:graphicData uri="http://schemas.openxmlformats.org/drawingml/2006/table">
            <a:tbl>
              <a:tblPr/>
              <a:tblGrid>
                <a:gridCol w="880238"/>
                <a:gridCol w="1928826"/>
                <a:gridCol w="4893506"/>
                <a:gridCol w="2630466"/>
              </a:tblGrid>
              <a:tr h="28702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Присвоенный номер маршрута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Ф.И.О.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/>
                          <a:ea typeface="Calibri"/>
                          <a:cs typeface="Times New Roman"/>
                        </a:rPr>
                        <a:t>Контактный телефон</a:t>
                      </a:r>
                      <a:endParaRPr lang="ru-RU" sz="11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143514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029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02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02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02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02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7029"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Calibri"/>
                          <a:cs typeface="Times New Roman"/>
                        </a:rPr>
                        <a:t>6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351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0113" marR="40113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о проводниках на туристических маршрутах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субъекта РФ)</a:t>
            </a:r>
          </a:p>
        </p:txBody>
      </p:sp>
      <p:sp>
        <p:nvSpPr>
          <p:cNvPr id="306274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7.1.4.</a:t>
            </a:r>
          </a:p>
        </p:txBody>
      </p:sp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0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СИЛАМ И СРЕДСТВАМ РСЧС</a:t>
            </a:r>
          </a:p>
        </p:txBody>
      </p:sp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5" name="Номер слайда 5"/>
          <p:cNvSpPr txBox="1">
            <a:spLocks noGrp="1"/>
          </p:cNvSpPr>
          <p:nvPr/>
        </p:nvSpPr>
        <p:spPr bwMode="auto">
          <a:xfrm>
            <a:off x="7599363" y="134938"/>
            <a:ext cx="2411412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46" tIns="52973" rIns="105946" bIns="52973" anchor="ctr"/>
          <a:lstStyle/>
          <a:p>
            <a:pPr algn="r" defTabSz="1057275"/>
            <a:fld id="{763C0BDA-6A53-466F-A9EF-61A5DBEE2DCE}" type="slidenum">
              <a:rPr lang="ru-RU" sz="1400">
                <a:latin typeface="Calibri" pitchFamily="34" charset="0"/>
                <a:cs typeface="Times New Roman" pitchFamily="18" charset="0"/>
              </a:rPr>
              <a:pPr algn="r" defTabSz="1057275"/>
              <a:t>206</a:t>
            </a:fld>
            <a:endParaRPr lang="ru-RU" sz="1400"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108704" name="Group 160"/>
          <p:cNvGraphicFramePr>
            <a:graphicFrameLocks noGrp="1"/>
          </p:cNvGraphicFramePr>
          <p:nvPr/>
        </p:nvGraphicFramePr>
        <p:xfrm>
          <a:off x="0" y="968375"/>
          <a:ext cx="10263188" cy="7240590"/>
        </p:xfrm>
        <a:graphic>
          <a:graphicData uri="http://schemas.openxmlformats.org/drawingml/2006/table">
            <a:tbl>
              <a:tblPr/>
              <a:tblGrid>
                <a:gridCol w="479425"/>
                <a:gridCol w="1830388"/>
                <a:gridCol w="1206500"/>
                <a:gridCol w="1308100"/>
                <a:gridCol w="1619250"/>
                <a:gridCol w="1849437"/>
                <a:gridCol w="1970088"/>
              </a:tblGrid>
              <a:tr h="48737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подразделение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л/с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спец. оборудования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2545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Подразделения ГПС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924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ПЧ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Лесной п. 17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45-01-01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78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АНР-6 ед., АЦ-5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924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 ПЧ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Свердловская, 20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42-27-72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63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АЦ-5 ед.,АВ – 7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2924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ПЧ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Гжатская,20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45-01-01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103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АПП – 3 ед., АЦ –8 ед., ГДЗС-3 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54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25 ПЧ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Александров. фермы, 15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62-00-83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49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 – 4 ед., АЛ- 3 ед., 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54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ПЧ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Тельмана,43/2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45-01-01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80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АЦ- 6 ед., АКН- 7 ед.,АПП – 4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54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44 ПЧ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Рыбацкий,31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10-43-12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48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 – 4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545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Подразделения  ГИБДД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179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Ивановский ГИБДД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Кольцовская, д. 95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19-21-86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ВАЗ-2106 – 2 ед.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79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Сидоровский ГИБДД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Генерала Лизюкова, 28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65-98-75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ВАЗ-2106 – 3 ед.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79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Петровский ГИБДД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Пр-т Революции,56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22-48-63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ВАЗ-2106 –32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6179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Отдельная авиаэскадрилья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Аэропорт г. Ивановск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10-00-48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Вертолет МИ – 8 – 2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Самолет ЯК – 40  - 1 ед.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545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Комитет по транспорту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4990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Государственное предприятие «Горэлектротранс»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 восстановительные бригады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Генерала Лизюкова, 87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12-56-84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127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автомашин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Инженерная техника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 -130  - 2 ед.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1041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движения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Чапаева, 11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22-84-55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Радиофицированные спец. Машины – 3 ед..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Инженерная техника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 -130  - 1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2545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Комитет по энергетике и инженерному обеспечению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49537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Государственное предприятие «Топливно-Энергетический комплекс Ивановска»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Морская, 54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75-33-13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Автомобили: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Легковые – 7 ед.,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Грузовые – 9 ед.,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Автобусы – 5 ед., автокраны – 5 ед., трактор – 3ед..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Rectangle 4"/>
          <p:cNvSpPr txBox="1">
            <a:spLocks noChangeArrowheads="1"/>
          </p:cNvSpPr>
          <p:nvPr/>
        </p:nvSpPr>
        <p:spPr bwMode="auto">
          <a:xfrm>
            <a:off x="0" y="0"/>
            <a:ext cx="10333038" cy="941388"/>
          </a:xfrm>
          <a:prstGeom prst="rect">
            <a:avLst/>
          </a:prstGeom>
          <a:gradFill rotWithShape="0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75666" tIns="37833" rIns="75666" bIns="37833" anchor="ctr"/>
          <a:lstStyle/>
          <a:p>
            <a:pPr algn="ctr">
              <a:defRPr/>
            </a:pPr>
            <a:r>
              <a:rPr lang="ru-RU" sz="17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1700" b="1" dirty="0" smtClean="0"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</a:t>
            </a:r>
            <a:endParaRPr lang="ru-RU" sz="17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17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силам и средствам РСЧС)</a:t>
            </a:r>
          </a:p>
        </p:txBody>
      </p:sp>
      <p:sp>
        <p:nvSpPr>
          <p:cNvPr id="30838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49" name="Номер слайда 5"/>
          <p:cNvSpPr txBox="1">
            <a:spLocks noGrp="1"/>
          </p:cNvSpPr>
          <p:nvPr/>
        </p:nvSpPr>
        <p:spPr bwMode="auto">
          <a:xfrm>
            <a:off x="7599363" y="134938"/>
            <a:ext cx="2411412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46" tIns="52973" rIns="105946" bIns="52973" anchor="ctr"/>
          <a:lstStyle/>
          <a:p>
            <a:pPr algn="r" defTabSz="1057275"/>
            <a:fld id="{D3DAD8CE-FC0D-424F-9461-492A47A63A1D}" type="slidenum">
              <a:rPr lang="ru-RU" sz="1400">
                <a:latin typeface="Calibri" pitchFamily="34" charset="0"/>
                <a:cs typeface="Times New Roman" pitchFamily="18" charset="0"/>
              </a:rPr>
              <a:pPr algn="r" defTabSz="1057275"/>
              <a:t>207</a:t>
            </a:fld>
            <a:endParaRPr lang="ru-RU" sz="1400"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109704" name="Group 136"/>
          <p:cNvGraphicFramePr>
            <a:graphicFrameLocks noGrp="1"/>
          </p:cNvGraphicFramePr>
          <p:nvPr/>
        </p:nvGraphicFramePr>
        <p:xfrm>
          <a:off x="161925" y="1039813"/>
          <a:ext cx="10009188" cy="7169153"/>
        </p:xfrm>
        <a:graphic>
          <a:graphicData uri="http://schemas.openxmlformats.org/drawingml/2006/table">
            <a:tbl>
              <a:tblPr/>
              <a:tblGrid>
                <a:gridCol w="479425"/>
                <a:gridCol w="1590675"/>
                <a:gridCol w="1193800"/>
                <a:gridCol w="1306513"/>
                <a:gridCol w="1619250"/>
                <a:gridCol w="1847850"/>
                <a:gridCol w="1971675"/>
              </a:tblGrid>
              <a:tr h="478098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подразделение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л/с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спец. оборудования</a:t>
                      </a:r>
                    </a:p>
                  </a:txBody>
                  <a:tcPr marL="214477" marR="214477" marT="98998" marB="9899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9365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Городское газовое хозяйство «Ивановскгаз»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Седова, 81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22-78-41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АГМ – 3 ед., 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Легковые автомобили – 7 ед.,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Грузовые автомобили – 5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243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«Ивановскэнерго» 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Ивановский район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Пр-т Обручевых, 45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22-65-92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ГАЗ-66 – 1 ед..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65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Ивановскэнерго» 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Сидоровский район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Тельмана,43/2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47-41-87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ГАЗ-66 – 1 ед..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65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Ивановскэнерго» 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Петровский район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 Рыбацкий,31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62-00-83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ГАЗ-66 – 2 ед..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63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Оперативно-выездные бригады «Ивановскэнерго»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Пр-т Революции,56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56-82-63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ГАЗ-66 – 1 ед..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ГАЗ-52– 2 ед..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365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Предприятия Высоковольтные сети ОАО «Ивановскэнерго»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Лесной п. 17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84-22-56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ГАЗ-66 – 2 ед..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637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Государственное унитарное предприятие «Водоканал  Ивановск»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4291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Газоспасательная служба ГУП «Водоканал Ивановск»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Щекунова, 27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44-21-68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 – 2 ед.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14291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Производственное управление эксплуатации водопроводных сетей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Киевская, 58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86-92-37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170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 АВР – 50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Кран – 3 ед.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845509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Производственное управление эксплуатации канализационных сетей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Боровика, 53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44-83-26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Автомобили АВР – 26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ЗИЛ «Арзамас» - 7 ед.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637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Комитет по здравоохранению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8307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Санитарно-эпидемиологическая служба города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Садовая, 15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51-54-92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0637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Управление по охране окружающей среды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4291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Государственное унитарное предприятие «Ивановскводхоз»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Первомайская, 53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24-56-87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УАЗ – 2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ЗИЛ ММЗ 4502 – 2 ед.</a:t>
                      </a: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8" marB="9899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Rectangle 4"/>
          <p:cNvSpPr txBox="1">
            <a:spLocks noChangeArrowheads="1"/>
          </p:cNvSpPr>
          <p:nvPr/>
        </p:nvSpPr>
        <p:spPr bwMode="auto">
          <a:xfrm>
            <a:off x="0" y="0"/>
            <a:ext cx="10333038" cy="941388"/>
          </a:xfrm>
          <a:prstGeom prst="rect">
            <a:avLst/>
          </a:prstGeom>
          <a:gradFill rotWithShape="0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75666" tIns="37833" rIns="75666" bIns="37833" anchor="ctr"/>
          <a:lstStyle/>
          <a:p>
            <a:pPr algn="ctr">
              <a:defRPr/>
            </a:pPr>
            <a:r>
              <a:rPr lang="ru-RU" sz="17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1700" b="1" dirty="0" smtClean="0"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</a:t>
            </a:r>
            <a:endParaRPr lang="ru-RU" sz="1700" b="1" dirty="0">
              <a:latin typeface="Times New Roman" pitchFamily="18" charset="0"/>
              <a:cs typeface="Times New Roman" pitchFamily="18" charset="0"/>
            </a:endParaRPr>
          </a:p>
          <a:p>
            <a:pPr algn="ctr">
              <a:defRPr/>
            </a:pPr>
            <a:r>
              <a:rPr lang="ru-RU" sz="17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силам и средствам РСЧС)</a:t>
            </a:r>
          </a:p>
        </p:txBody>
      </p:sp>
      <p:sp>
        <p:nvSpPr>
          <p:cNvPr id="30938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3" name="Номер слайда 5"/>
          <p:cNvSpPr txBox="1">
            <a:spLocks noGrp="1"/>
          </p:cNvSpPr>
          <p:nvPr/>
        </p:nvSpPr>
        <p:spPr bwMode="auto">
          <a:xfrm>
            <a:off x="7599363" y="134938"/>
            <a:ext cx="2411412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46" tIns="52973" rIns="105946" bIns="52973" anchor="ctr"/>
          <a:lstStyle/>
          <a:p>
            <a:pPr algn="r" defTabSz="1057275"/>
            <a:fld id="{709D6322-CD2E-48EA-ABE8-3E81790124BD}" type="slidenum">
              <a:rPr lang="ru-RU" sz="1400">
                <a:latin typeface="Calibri" pitchFamily="34" charset="0"/>
                <a:cs typeface="Times New Roman" pitchFamily="18" charset="0"/>
              </a:rPr>
              <a:pPr algn="r" defTabSz="1057275"/>
              <a:t>208</a:t>
            </a:fld>
            <a:endParaRPr lang="ru-RU" sz="1400"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110712" name="Group 120"/>
          <p:cNvGraphicFramePr>
            <a:graphicFrameLocks noGrp="1"/>
          </p:cNvGraphicFramePr>
          <p:nvPr/>
        </p:nvGraphicFramePr>
        <p:xfrm>
          <a:off x="161925" y="1001713"/>
          <a:ext cx="10009188" cy="7207248"/>
        </p:xfrm>
        <a:graphic>
          <a:graphicData uri="http://schemas.openxmlformats.org/drawingml/2006/table">
            <a:tbl>
              <a:tblPr/>
              <a:tblGrid>
                <a:gridCol w="479425"/>
                <a:gridCol w="1590675"/>
                <a:gridCol w="1193800"/>
                <a:gridCol w="1306513"/>
                <a:gridCol w="1619250"/>
                <a:gridCol w="1847850"/>
                <a:gridCol w="1971675"/>
              </a:tblGrid>
              <a:tr h="586236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подразделение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л/с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спец. Оборудования</a:t>
                      </a:r>
                    </a:p>
                  </a:txBody>
                  <a:tcPr marL="214477" marR="214477" marT="98992" marB="98992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44844">
                <a:tc gridSpan="7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Региональное управление воздушного транспорта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172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Региональная поисково-спасательная база ГА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Аэропорт г. Ивановск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54-58-98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  - 66 -  1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 – 8 – 3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4844">
                <a:tc gridSpan="7"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Территориальное управление по гидрометеорологии и мониторингу  окружающей среды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172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Государственный комитет по охране окружающей среды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Кочубея, 27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24-12-56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станций СНЛК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72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Комплексная химическая лаборатория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Партизанская, 67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17-58-97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Уаз – 4 ед.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9329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Федеральный аварийно-технический центр «Радиевый институт»  Минатома России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6595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Специализированное аварийно-спасательное формирование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Кольцовская, д. 95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58-98-37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автомобиле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( 3 авто РХР )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9329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Октябрьская железная дорога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6595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Восстановительные поезда: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№3023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№3024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Ивановск, сортировочный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56-68-19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Тягач – 2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Кран - 3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9329">
                <a:tc gridSpan="7"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службы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2417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500-я химико- радиометрическая лаборатория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Бобина, 82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24-56-91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 – 2705 – 3 ед.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724173"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Аварийно-спасательная служба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Рождественская, 89</a:t>
                      </a:r>
                    </a:p>
                  </a:txBody>
                  <a:tcPr marL="79460" marR="794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74-47-87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 – 2705 – 2 ед.</a:t>
                      </a:r>
                    </a:p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ВАЗ – 2131 – 3 ед.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350678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>
                          <a:schemeClr val="hlink"/>
                        </a:buClr>
                        <a:buSzPct val="80000"/>
                        <a:buFont typeface="Wingdings" pitchFamily="2" charset="2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АСИ</a:t>
                      </a:r>
                    </a:p>
                  </a:txBody>
                  <a:tcPr marL="214477" marR="214477" marT="98992" marB="9899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Rectangle 4"/>
          <p:cNvSpPr txBox="1">
            <a:spLocks noChangeArrowheads="1"/>
          </p:cNvSpPr>
          <p:nvPr/>
        </p:nvSpPr>
        <p:spPr bwMode="auto">
          <a:xfrm>
            <a:off x="0" y="0"/>
            <a:ext cx="10333038" cy="941388"/>
          </a:xfrm>
          <a:prstGeom prst="rect">
            <a:avLst/>
          </a:prstGeom>
          <a:gradFill rotWithShape="0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75666" tIns="37833" rIns="75666" bIns="37833" anchor="ctr"/>
          <a:lstStyle/>
          <a:p>
            <a:pPr algn="ctr">
              <a:defRPr/>
            </a:pPr>
            <a:r>
              <a:rPr lang="ru-RU" sz="1700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1700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</a:p>
          <a:p>
            <a:pPr algn="ctr">
              <a:defRPr/>
            </a:pPr>
            <a:r>
              <a:rPr lang="ru-RU" sz="17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</a:t>
            </a:r>
            <a:r>
              <a:rPr lang="ru-RU" sz="17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материалы по силам и средствам РСЧС)</a:t>
            </a:r>
          </a:p>
        </p:txBody>
      </p:sp>
      <p:sp>
        <p:nvSpPr>
          <p:cNvPr id="31038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(Места дислокации сил и средств пожарной охраны, зоны ответственности ПЧ)</a:t>
            </a:r>
          </a:p>
        </p:txBody>
      </p:sp>
      <p:sp>
        <p:nvSpPr>
          <p:cNvPr id="311367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7.2.2.</a:t>
            </a:r>
          </a:p>
        </p:txBody>
      </p:sp>
      <p:pic>
        <p:nvPicPr>
          <p:cNvPr id="41881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" y="1131069"/>
            <a:ext cx="10333038" cy="70778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" y="1079500"/>
            <a:ext cx="10333038" cy="70778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881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128838" y="3773488"/>
            <a:ext cx="6078537" cy="665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8820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1983" y="5112593"/>
            <a:ext cx="8589963" cy="1408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9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1150938" y="2854325"/>
            <a:ext cx="8228012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НА ТРАНСПОРТЕ</a:t>
            </a: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232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674813"/>
            <a:ext cx="10333038" cy="380047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РЕЗЕРВАМ ФИНАНСОВЫХ И МАТЕРИАЛЬНЫХ СРЕДСТВ НА ТЕРРИТОРИИ РАЙОНА СУБЪЕКТА РФ</a:t>
            </a:r>
          </a:p>
        </p:txBody>
      </p:sp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(Места размещения складов с материальными средствами)</a:t>
            </a:r>
          </a:p>
        </p:txBody>
      </p:sp>
      <p:sp>
        <p:nvSpPr>
          <p:cNvPr id="31345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7.3.1.</a:t>
            </a:r>
          </a:p>
        </p:txBody>
      </p:sp>
      <p:pic>
        <p:nvPicPr>
          <p:cNvPr id="41984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588" y="1079499"/>
            <a:ext cx="10333037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о наличии финансовых и материальных резервов для ликвидации ЧС природного и техногенного характера 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4370" name="Text Box 335"/>
          <p:cNvSpPr txBox="1">
            <a:spLocks noChangeArrowheads="1"/>
          </p:cNvSpPr>
          <p:nvPr/>
        </p:nvSpPr>
        <p:spPr bwMode="auto">
          <a:xfrm>
            <a:off x="9310688" y="-71438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7.3.2.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0" y="1174750"/>
          <a:ext cx="10333036" cy="5563846"/>
        </p:xfrm>
        <a:graphic>
          <a:graphicData uri="http://schemas.openxmlformats.org/drawingml/2006/table">
            <a:tbl>
              <a:tblPr/>
              <a:tblGrid>
                <a:gridCol w="273322"/>
                <a:gridCol w="1010652"/>
                <a:gridCol w="1566784"/>
                <a:gridCol w="1450823"/>
                <a:gridCol w="1383899"/>
                <a:gridCol w="980262"/>
                <a:gridCol w="1210911"/>
                <a:gridCol w="1095586"/>
                <a:gridCol w="1360797"/>
              </a:tblGrid>
              <a:tr h="47163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№        </a:t>
                      </a:r>
                      <a:r>
                        <a:rPr lang="ru-RU" sz="900" b="1" i="0" u="none" strike="noStrike" dirty="0" err="1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п</a:t>
                      </a:r>
                      <a:r>
                        <a:rPr lang="ru-RU" sz="900" b="1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/</a:t>
                      </a:r>
                      <a:r>
                        <a:rPr lang="ru-RU" sz="900" b="1" i="0" u="none" strike="noStrike" dirty="0" err="1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п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Наименование </a:t>
                      </a:r>
                      <a:endParaRPr lang="ru-RU" sz="900" b="1" i="0" u="none" strike="noStrike" dirty="0" smtClean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города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ФИНАНСОВЫЙ</a:t>
                      </a:r>
                      <a:r>
                        <a:rPr lang="ru-RU" sz="900" b="1" i="0" u="none" strike="noStrike" baseline="0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 РЕЗЕРВ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0" marR="0" indent="0" algn="ctr" defTabSz="128004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МАТЕРИАЛЬНЫЕ СРЕДСТВА 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indent="0" algn="ctr" defTabSz="128004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i="0" u="none" strike="noStrike" dirty="0" smtClean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defTabSz="128004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100" b="1" i="0" u="none" strike="noStrike" dirty="0" smtClean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</a:tr>
              <a:tr h="111642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ВСЕГО В ДЕНЕЖНОМ ВЫРАЖЕНИИ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ПРОДОВОЛЬСТВИЕ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ВЕЩЕВОЕ ИМУЩЕСТВО И ПРЕДМЕТЫ ПЕРВОЙ НЕОБХОДИМОСТИ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ГСМ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МЕДИКАМЕНТЫ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СТРОИТЕЛЬНЫЕ </a:t>
                      </a:r>
                    </a:p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МАТЕРИАЛЫ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ДРУГИЕ МАТЕРИАЛЬНЫЕ</a:t>
                      </a:r>
                    </a:p>
                    <a:p>
                      <a:pPr algn="ctr" fontAlgn="ctr"/>
                      <a:r>
                        <a:rPr lang="ru-RU" sz="900" b="1" i="0" u="none" strike="noStrike" dirty="0" smtClean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СРЕДСТВА</a:t>
                      </a:r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>
                        <a:alpha val="74902"/>
                      </a:srgb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effectLst>
                            <a:outerShdw blurRad="50800" dist="38100" algn="tr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/>
                        </a:rPr>
                        <a:t>1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ru-RU" sz="900" b="0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0" i="0" u="none" strike="noStrike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2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3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4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5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6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7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648869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8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/>
                        </a:rPr>
                        <a:t>9</a:t>
                      </a: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  <a:tr h="369658">
                <a:tc gridSpan="2">
                  <a:txBody>
                    <a:bodyPr/>
                    <a:lstStyle/>
                    <a:p>
                      <a:pPr algn="ctr" fontAlgn="b"/>
                      <a:r>
                        <a:rPr lang="ru-RU" sz="900" b="1" i="0" u="none" strike="noStrike" smtClean="0">
                          <a:latin typeface="Times New Roman"/>
                        </a:rPr>
                        <a:t>Итого</a:t>
                      </a:r>
                      <a:endParaRPr lang="ru-RU" sz="900" b="1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900" b="1" i="0" u="none" strike="noStrike" dirty="0"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900" b="1" i="0" u="none" strike="noStrike" dirty="0">
                        <a:effectLst>
                          <a:outerShdw blurRad="50800" dist="38100" algn="tr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/>
                      </a:endParaRPr>
                    </a:p>
                  </a:txBody>
                  <a:tcPr marL="7688" marR="7688" marT="8144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alpha val="75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5393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043113"/>
            <a:ext cx="10333038" cy="3062287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СИСТЕМЕ ТЕЛЕКОММУНИКАЦИОННОГО ОБЕСПЕЧЕНИЯ</a:t>
            </a:r>
          </a:p>
        </p:txBody>
      </p:sp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6417" name="Group 5"/>
          <p:cNvGrpSpPr>
            <a:grpSpLocks/>
          </p:cNvGrpSpPr>
          <p:nvPr/>
        </p:nvGrpSpPr>
        <p:grpSpPr bwMode="auto">
          <a:xfrm>
            <a:off x="401638" y="1271588"/>
            <a:ext cx="9417050" cy="6324600"/>
            <a:chOff x="320" y="922"/>
            <a:chExt cx="8838" cy="5603"/>
          </a:xfrm>
        </p:grpSpPr>
        <p:grpSp>
          <p:nvGrpSpPr>
            <p:cNvPr id="316421" name="Group 6"/>
            <p:cNvGrpSpPr>
              <a:grpSpLocks/>
            </p:cNvGrpSpPr>
            <p:nvPr/>
          </p:nvGrpSpPr>
          <p:grpSpPr bwMode="auto">
            <a:xfrm>
              <a:off x="5414" y="4682"/>
              <a:ext cx="379" cy="1711"/>
              <a:chOff x="13392" y="11808"/>
              <a:chExt cx="947" cy="4278"/>
            </a:xfrm>
          </p:grpSpPr>
          <p:sp>
            <p:nvSpPr>
              <p:cNvPr id="316869" name="Text Box 7"/>
              <p:cNvSpPr txBox="1">
                <a:spLocks noChangeArrowheads="1"/>
              </p:cNvSpPr>
              <p:nvPr/>
            </p:nvSpPr>
            <p:spPr bwMode="auto">
              <a:xfrm>
                <a:off x="13392" y="12342"/>
                <a:ext cx="947" cy="374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70" name="Text Box 8"/>
              <p:cNvSpPr txBox="1">
                <a:spLocks noChangeArrowheads="1"/>
              </p:cNvSpPr>
              <p:nvPr/>
            </p:nvSpPr>
            <p:spPr bwMode="auto">
              <a:xfrm>
                <a:off x="13392" y="11808"/>
                <a:ext cx="947" cy="53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/>
                  <a:t>АО «Новгородавтодор»</a:t>
                </a:r>
              </a:p>
            </p:txBody>
          </p:sp>
        </p:grpSp>
        <p:sp>
          <p:nvSpPr>
            <p:cNvPr id="316422" name="Rectangle 9"/>
            <p:cNvSpPr>
              <a:spLocks noChangeArrowheads="1"/>
            </p:cNvSpPr>
            <p:nvPr/>
          </p:nvSpPr>
          <p:spPr bwMode="auto">
            <a:xfrm>
              <a:off x="320" y="4394"/>
              <a:ext cx="2823" cy="2131"/>
            </a:xfrm>
            <a:prstGeom prst="rect">
              <a:avLst/>
            </a:prstGeom>
            <a:noFill/>
            <a:ln w="9525">
              <a:solidFill>
                <a:srgbClr val="000000"/>
              </a:solidFill>
              <a:prstDash val="dash"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16423" name="Group 10"/>
            <p:cNvGrpSpPr>
              <a:grpSpLocks/>
            </p:cNvGrpSpPr>
            <p:nvPr/>
          </p:nvGrpSpPr>
          <p:grpSpPr bwMode="auto">
            <a:xfrm>
              <a:off x="1152" y="922"/>
              <a:ext cx="403" cy="3398"/>
              <a:chOff x="7344" y="2448"/>
              <a:chExt cx="1008" cy="8496"/>
            </a:xfrm>
          </p:grpSpPr>
          <p:grpSp>
            <p:nvGrpSpPr>
              <p:cNvPr id="316853" name="Group 11"/>
              <p:cNvGrpSpPr>
                <a:grpSpLocks/>
              </p:cNvGrpSpPr>
              <p:nvPr/>
            </p:nvGrpSpPr>
            <p:grpSpPr bwMode="auto">
              <a:xfrm>
                <a:off x="7484" y="2448"/>
                <a:ext cx="868" cy="8208"/>
                <a:chOff x="725" y="725"/>
                <a:chExt cx="720" cy="6336"/>
              </a:xfrm>
            </p:grpSpPr>
            <p:sp>
              <p:nvSpPr>
                <p:cNvPr id="316867" name="Text Box 12"/>
                <p:cNvSpPr txBox="1">
                  <a:spLocks noChangeArrowheads="1"/>
                </p:cNvSpPr>
                <p:nvPr/>
              </p:nvSpPr>
              <p:spPr bwMode="auto">
                <a:xfrm>
                  <a:off x="725" y="725"/>
                  <a:ext cx="720" cy="432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 sz="700"/>
                </a:p>
              </p:txBody>
            </p:sp>
            <p:sp>
              <p:nvSpPr>
                <p:cNvPr id="316868" name="Text Box 13"/>
                <p:cNvSpPr txBox="1">
                  <a:spLocks noChangeArrowheads="1"/>
                </p:cNvSpPr>
                <p:nvPr/>
              </p:nvSpPr>
              <p:spPr bwMode="auto">
                <a:xfrm>
                  <a:off x="725" y="1157"/>
                  <a:ext cx="720" cy="5904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 sz="700"/>
                </a:p>
              </p:txBody>
            </p:sp>
          </p:grpSp>
          <p:sp>
            <p:nvSpPr>
              <p:cNvPr id="316854" name="Text Box 14"/>
              <p:cNvSpPr txBox="1">
                <a:spLocks noChangeArrowheads="1"/>
              </p:cNvSpPr>
              <p:nvPr/>
            </p:nvSpPr>
            <p:spPr bwMode="auto">
              <a:xfrm>
                <a:off x="7415" y="2592"/>
                <a:ext cx="868" cy="741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55" name="Text Box 15"/>
              <p:cNvSpPr txBox="1">
                <a:spLocks noChangeArrowheads="1"/>
              </p:cNvSpPr>
              <p:nvPr/>
            </p:nvSpPr>
            <p:spPr bwMode="auto">
              <a:xfrm>
                <a:off x="7415" y="3333"/>
                <a:ext cx="850" cy="74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56" name="Text Box 16"/>
              <p:cNvSpPr txBox="1">
                <a:spLocks noChangeArrowheads="1"/>
              </p:cNvSpPr>
              <p:nvPr/>
            </p:nvSpPr>
            <p:spPr bwMode="auto">
              <a:xfrm>
                <a:off x="7344" y="2589"/>
                <a:ext cx="782" cy="41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 dirty="0"/>
                  <a:t>Отделы ГОЧС гор.</a:t>
                </a:r>
              </a:p>
              <a:p>
                <a:pPr algn="ctr"/>
                <a:r>
                  <a:rPr lang="ru-RU" sz="700" dirty="0"/>
                  <a:t>и районов</a:t>
                </a:r>
              </a:p>
            </p:txBody>
          </p:sp>
          <p:sp>
            <p:nvSpPr>
              <p:cNvPr id="316857" name="Text Box 17"/>
              <p:cNvSpPr txBox="1">
                <a:spLocks noChangeArrowheads="1"/>
              </p:cNvSpPr>
              <p:nvPr/>
            </p:nvSpPr>
            <p:spPr bwMode="auto">
              <a:xfrm>
                <a:off x="7344" y="3168"/>
                <a:ext cx="864" cy="77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grpSp>
            <p:nvGrpSpPr>
              <p:cNvPr id="316858" name="Group 18"/>
              <p:cNvGrpSpPr>
                <a:grpSpLocks/>
              </p:cNvGrpSpPr>
              <p:nvPr/>
            </p:nvGrpSpPr>
            <p:grpSpPr bwMode="auto">
              <a:xfrm flipH="1">
                <a:off x="7383" y="8928"/>
                <a:ext cx="743" cy="1097"/>
                <a:chOff x="21600" y="7619"/>
                <a:chExt cx="854" cy="1097"/>
              </a:xfrm>
            </p:grpSpPr>
            <p:grpSp>
              <p:nvGrpSpPr>
                <p:cNvPr id="316859" name="Group 19"/>
                <p:cNvGrpSpPr>
                  <a:grpSpLocks/>
                </p:cNvGrpSpPr>
                <p:nvPr/>
              </p:nvGrpSpPr>
              <p:grpSpPr bwMode="auto">
                <a:xfrm flipH="1" flipV="1">
                  <a:off x="21600" y="7852"/>
                  <a:ext cx="720" cy="864"/>
                  <a:chOff x="10224" y="7575"/>
                  <a:chExt cx="720" cy="788"/>
                </a:xfrm>
              </p:grpSpPr>
              <p:sp>
                <p:nvSpPr>
                  <p:cNvPr id="316864" name="Line 20"/>
                  <p:cNvSpPr>
                    <a:spLocks noChangeShapeType="1"/>
                  </p:cNvSpPr>
                  <p:nvPr/>
                </p:nvSpPr>
                <p:spPr bwMode="auto">
                  <a:xfrm>
                    <a:off x="10944" y="7711"/>
                    <a:ext cx="0" cy="65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865" name="AutoShape 21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0224" y="7575"/>
                    <a:ext cx="288" cy="288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866" name="Line 22"/>
                  <p:cNvSpPr>
                    <a:spLocks noChangeShapeType="1"/>
                  </p:cNvSpPr>
                  <p:nvPr/>
                </p:nvSpPr>
                <p:spPr bwMode="auto">
                  <a:xfrm>
                    <a:off x="10512" y="7711"/>
                    <a:ext cx="432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16860" name="Oval 23"/>
                <p:cNvSpPr>
                  <a:spLocks noChangeArrowheads="1"/>
                </p:cNvSpPr>
                <p:nvPr/>
              </p:nvSpPr>
              <p:spPr bwMode="auto">
                <a:xfrm flipH="1" flipV="1">
                  <a:off x="21888" y="7629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61" name="Rectangle 24"/>
                <p:cNvSpPr>
                  <a:spLocks noChangeArrowheads="1"/>
                </p:cNvSpPr>
                <p:nvPr/>
              </p:nvSpPr>
              <p:spPr bwMode="auto">
                <a:xfrm flipH="1" flipV="1">
                  <a:off x="22142" y="7619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62" name="Oval 25"/>
                <p:cNvSpPr>
                  <a:spLocks noChangeArrowheads="1"/>
                </p:cNvSpPr>
                <p:nvPr/>
              </p:nvSpPr>
              <p:spPr bwMode="auto">
                <a:xfrm flipH="1" flipV="1">
                  <a:off x="22170" y="7874"/>
                  <a:ext cx="22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63" name="Line 26"/>
                <p:cNvSpPr>
                  <a:spLocks noChangeShapeType="1"/>
                </p:cNvSpPr>
                <p:nvPr/>
              </p:nvSpPr>
              <p:spPr bwMode="auto">
                <a:xfrm flipH="1" flipV="1">
                  <a:off x="21600" y="7852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24" name="Group 27"/>
            <p:cNvGrpSpPr>
              <a:grpSpLocks/>
            </p:cNvGrpSpPr>
            <p:nvPr/>
          </p:nvGrpSpPr>
          <p:grpSpPr bwMode="auto">
            <a:xfrm>
              <a:off x="1670" y="922"/>
              <a:ext cx="404" cy="3398"/>
              <a:chOff x="7344" y="2448"/>
              <a:chExt cx="1008" cy="8496"/>
            </a:xfrm>
          </p:grpSpPr>
          <p:grpSp>
            <p:nvGrpSpPr>
              <p:cNvPr id="316837" name="Group 28"/>
              <p:cNvGrpSpPr>
                <a:grpSpLocks/>
              </p:cNvGrpSpPr>
              <p:nvPr/>
            </p:nvGrpSpPr>
            <p:grpSpPr bwMode="auto">
              <a:xfrm>
                <a:off x="7484" y="2448"/>
                <a:ext cx="868" cy="8208"/>
                <a:chOff x="725" y="725"/>
                <a:chExt cx="720" cy="6336"/>
              </a:xfrm>
            </p:grpSpPr>
            <p:sp>
              <p:nvSpPr>
                <p:cNvPr id="316851" name="Text Box 29"/>
                <p:cNvSpPr txBox="1">
                  <a:spLocks noChangeArrowheads="1"/>
                </p:cNvSpPr>
                <p:nvPr/>
              </p:nvSpPr>
              <p:spPr bwMode="auto">
                <a:xfrm>
                  <a:off x="725" y="725"/>
                  <a:ext cx="720" cy="432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 sz="700"/>
                </a:p>
              </p:txBody>
            </p:sp>
            <p:sp>
              <p:nvSpPr>
                <p:cNvPr id="316852" name="Text Box 30"/>
                <p:cNvSpPr txBox="1">
                  <a:spLocks noChangeArrowheads="1"/>
                </p:cNvSpPr>
                <p:nvPr/>
              </p:nvSpPr>
              <p:spPr bwMode="auto">
                <a:xfrm>
                  <a:off x="725" y="1157"/>
                  <a:ext cx="720" cy="5904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 sz="700"/>
                </a:p>
              </p:txBody>
            </p:sp>
          </p:grpSp>
          <p:sp>
            <p:nvSpPr>
              <p:cNvPr id="316838" name="Text Box 31"/>
              <p:cNvSpPr txBox="1">
                <a:spLocks noChangeArrowheads="1"/>
              </p:cNvSpPr>
              <p:nvPr/>
            </p:nvSpPr>
            <p:spPr bwMode="auto">
              <a:xfrm>
                <a:off x="7415" y="2592"/>
                <a:ext cx="868" cy="741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39" name="Text Box 32"/>
              <p:cNvSpPr txBox="1">
                <a:spLocks noChangeArrowheads="1"/>
              </p:cNvSpPr>
              <p:nvPr/>
            </p:nvSpPr>
            <p:spPr bwMode="auto">
              <a:xfrm>
                <a:off x="7415" y="3333"/>
                <a:ext cx="850" cy="74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40" name="Text Box 33"/>
              <p:cNvSpPr txBox="1">
                <a:spLocks noChangeArrowheads="1"/>
              </p:cNvSpPr>
              <p:nvPr/>
            </p:nvSpPr>
            <p:spPr bwMode="auto">
              <a:xfrm>
                <a:off x="7344" y="2589"/>
                <a:ext cx="868" cy="5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/>
                  <a:t>КПЛЧС и ОПБ город.</a:t>
                </a:r>
              </a:p>
              <a:p>
                <a:pPr algn="ctr"/>
                <a:r>
                  <a:rPr lang="ru-RU" sz="700"/>
                  <a:t>и районов</a:t>
                </a:r>
              </a:p>
            </p:txBody>
          </p:sp>
          <p:sp>
            <p:nvSpPr>
              <p:cNvPr id="316841" name="Text Box 34"/>
              <p:cNvSpPr txBox="1">
                <a:spLocks noChangeArrowheads="1"/>
              </p:cNvSpPr>
              <p:nvPr/>
            </p:nvSpPr>
            <p:spPr bwMode="auto">
              <a:xfrm>
                <a:off x="7344" y="3168"/>
                <a:ext cx="864" cy="77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grpSp>
            <p:nvGrpSpPr>
              <p:cNvPr id="316842" name="Group 35"/>
              <p:cNvGrpSpPr>
                <a:grpSpLocks/>
              </p:cNvGrpSpPr>
              <p:nvPr/>
            </p:nvGrpSpPr>
            <p:grpSpPr bwMode="auto">
              <a:xfrm flipH="1">
                <a:off x="7383" y="8928"/>
                <a:ext cx="743" cy="1097"/>
                <a:chOff x="21600" y="7619"/>
                <a:chExt cx="854" cy="1097"/>
              </a:xfrm>
            </p:grpSpPr>
            <p:grpSp>
              <p:nvGrpSpPr>
                <p:cNvPr id="316843" name="Group 36"/>
                <p:cNvGrpSpPr>
                  <a:grpSpLocks/>
                </p:cNvGrpSpPr>
                <p:nvPr/>
              </p:nvGrpSpPr>
              <p:grpSpPr bwMode="auto">
                <a:xfrm flipH="1" flipV="1">
                  <a:off x="21600" y="7852"/>
                  <a:ext cx="720" cy="864"/>
                  <a:chOff x="10224" y="7575"/>
                  <a:chExt cx="720" cy="788"/>
                </a:xfrm>
              </p:grpSpPr>
              <p:sp>
                <p:nvSpPr>
                  <p:cNvPr id="316848" name="Line 37"/>
                  <p:cNvSpPr>
                    <a:spLocks noChangeShapeType="1"/>
                  </p:cNvSpPr>
                  <p:nvPr/>
                </p:nvSpPr>
                <p:spPr bwMode="auto">
                  <a:xfrm>
                    <a:off x="10944" y="7711"/>
                    <a:ext cx="0" cy="65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849" name="AutoShape 38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0224" y="7575"/>
                    <a:ext cx="288" cy="288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850" name="Line 39"/>
                  <p:cNvSpPr>
                    <a:spLocks noChangeShapeType="1"/>
                  </p:cNvSpPr>
                  <p:nvPr/>
                </p:nvSpPr>
                <p:spPr bwMode="auto">
                  <a:xfrm>
                    <a:off x="10512" y="7711"/>
                    <a:ext cx="432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16844" name="Oval 40"/>
                <p:cNvSpPr>
                  <a:spLocks noChangeArrowheads="1"/>
                </p:cNvSpPr>
                <p:nvPr/>
              </p:nvSpPr>
              <p:spPr bwMode="auto">
                <a:xfrm flipH="1" flipV="1">
                  <a:off x="21888" y="7629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45" name="Rectangle 41"/>
                <p:cNvSpPr>
                  <a:spLocks noChangeArrowheads="1"/>
                </p:cNvSpPr>
                <p:nvPr/>
              </p:nvSpPr>
              <p:spPr bwMode="auto">
                <a:xfrm flipH="1" flipV="1">
                  <a:off x="22142" y="7619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46" name="Oval 42"/>
                <p:cNvSpPr>
                  <a:spLocks noChangeArrowheads="1"/>
                </p:cNvSpPr>
                <p:nvPr/>
              </p:nvSpPr>
              <p:spPr bwMode="auto">
                <a:xfrm flipH="1" flipV="1">
                  <a:off x="22170" y="7874"/>
                  <a:ext cx="22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47" name="Line 43"/>
                <p:cNvSpPr>
                  <a:spLocks noChangeShapeType="1"/>
                </p:cNvSpPr>
                <p:nvPr/>
              </p:nvSpPr>
              <p:spPr bwMode="auto">
                <a:xfrm flipH="1" flipV="1">
                  <a:off x="21600" y="7852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25" name="Group 44"/>
            <p:cNvGrpSpPr>
              <a:grpSpLocks/>
            </p:cNvGrpSpPr>
            <p:nvPr/>
          </p:nvGrpSpPr>
          <p:grpSpPr bwMode="auto">
            <a:xfrm>
              <a:off x="2765" y="922"/>
              <a:ext cx="403" cy="3398"/>
              <a:chOff x="7344" y="2448"/>
              <a:chExt cx="1008" cy="8496"/>
            </a:xfrm>
          </p:grpSpPr>
          <p:grpSp>
            <p:nvGrpSpPr>
              <p:cNvPr id="316821" name="Group 45"/>
              <p:cNvGrpSpPr>
                <a:grpSpLocks/>
              </p:cNvGrpSpPr>
              <p:nvPr/>
            </p:nvGrpSpPr>
            <p:grpSpPr bwMode="auto">
              <a:xfrm>
                <a:off x="7484" y="2448"/>
                <a:ext cx="868" cy="8208"/>
                <a:chOff x="725" y="725"/>
                <a:chExt cx="720" cy="6336"/>
              </a:xfrm>
            </p:grpSpPr>
            <p:sp>
              <p:nvSpPr>
                <p:cNvPr id="316835" name="Text Box 46"/>
                <p:cNvSpPr txBox="1">
                  <a:spLocks noChangeArrowheads="1"/>
                </p:cNvSpPr>
                <p:nvPr/>
              </p:nvSpPr>
              <p:spPr bwMode="auto">
                <a:xfrm>
                  <a:off x="725" y="725"/>
                  <a:ext cx="720" cy="432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 sz="700"/>
                </a:p>
              </p:txBody>
            </p:sp>
            <p:sp>
              <p:nvSpPr>
                <p:cNvPr id="316836" name="Text Box 47"/>
                <p:cNvSpPr txBox="1">
                  <a:spLocks noChangeArrowheads="1"/>
                </p:cNvSpPr>
                <p:nvPr/>
              </p:nvSpPr>
              <p:spPr bwMode="auto">
                <a:xfrm>
                  <a:off x="725" y="1157"/>
                  <a:ext cx="720" cy="5904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 sz="700"/>
                </a:p>
              </p:txBody>
            </p:sp>
          </p:grpSp>
          <p:sp>
            <p:nvSpPr>
              <p:cNvPr id="316822" name="Text Box 48"/>
              <p:cNvSpPr txBox="1">
                <a:spLocks noChangeArrowheads="1"/>
              </p:cNvSpPr>
              <p:nvPr/>
            </p:nvSpPr>
            <p:spPr bwMode="auto">
              <a:xfrm>
                <a:off x="7415" y="2592"/>
                <a:ext cx="868" cy="741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23" name="Text Box 49"/>
              <p:cNvSpPr txBox="1">
                <a:spLocks noChangeArrowheads="1"/>
              </p:cNvSpPr>
              <p:nvPr/>
            </p:nvSpPr>
            <p:spPr bwMode="auto">
              <a:xfrm>
                <a:off x="7415" y="3333"/>
                <a:ext cx="850" cy="74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prstDash val="sysDot"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24" name="Text Box 50"/>
              <p:cNvSpPr txBox="1">
                <a:spLocks noChangeArrowheads="1"/>
              </p:cNvSpPr>
              <p:nvPr/>
            </p:nvSpPr>
            <p:spPr bwMode="auto">
              <a:xfrm>
                <a:off x="7344" y="2589"/>
                <a:ext cx="868" cy="5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/>
                  <a:t>Подразделения ПСС «01» р-нов</a:t>
                </a:r>
              </a:p>
              <a:p>
                <a:endParaRPr lang="ru-RU" sz="700"/>
              </a:p>
            </p:txBody>
          </p:sp>
          <p:sp>
            <p:nvSpPr>
              <p:cNvPr id="316825" name="Text Box 51"/>
              <p:cNvSpPr txBox="1">
                <a:spLocks noChangeArrowheads="1"/>
              </p:cNvSpPr>
              <p:nvPr/>
            </p:nvSpPr>
            <p:spPr bwMode="auto">
              <a:xfrm>
                <a:off x="7344" y="3168"/>
                <a:ext cx="864" cy="7776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grpSp>
            <p:nvGrpSpPr>
              <p:cNvPr id="316826" name="Group 52"/>
              <p:cNvGrpSpPr>
                <a:grpSpLocks/>
              </p:cNvGrpSpPr>
              <p:nvPr/>
            </p:nvGrpSpPr>
            <p:grpSpPr bwMode="auto">
              <a:xfrm flipH="1">
                <a:off x="7383" y="8928"/>
                <a:ext cx="743" cy="1097"/>
                <a:chOff x="21600" y="7619"/>
                <a:chExt cx="854" cy="1097"/>
              </a:xfrm>
            </p:grpSpPr>
            <p:grpSp>
              <p:nvGrpSpPr>
                <p:cNvPr id="316827" name="Group 53"/>
                <p:cNvGrpSpPr>
                  <a:grpSpLocks/>
                </p:cNvGrpSpPr>
                <p:nvPr/>
              </p:nvGrpSpPr>
              <p:grpSpPr bwMode="auto">
                <a:xfrm flipH="1" flipV="1">
                  <a:off x="21600" y="7852"/>
                  <a:ext cx="720" cy="864"/>
                  <a:chOff x="10224" y="7575"/>
                  <a:chExt cx="720" cy="788"/>
                </a:xfrm>
              </p:grpSpPr>
              <p:sp>
                <p:nvSpPr>
                  <p:cNvPr id="316832" name="Line 54"/>
                  <p:cNvSpPr>
                    <a:spLocks noChangeShapeType="1"/>
                  </p:cNvSpPr>
                  <p:nvPr/>
                </p:nvSpPr>
                <p:spPr bwMode="auto">
                  <a:xfrm>
                    <a:off x="10944" y="7711"/>
                    <a:ext cx="0" cy="65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833" name="AutoShape 5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0224" y="7575"/>
                    <a:ext cx="288" cy="288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1905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834" name="Line 56"/>
                  <p:cNvSpPr>
                    <a:spLocks noChangeShapeType="1"/>
                  </p:cNvSpPr>
                  <p:nvPr/>
                </p:nvSpPr>
                <p:spPr bwMode="auto">
                  <a:xfrm>
                    <a:off x="10512" y="7711"/>
                    <a:ext cx="432" cy="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16828" name="Oval 57"/>
                <p:cNvSpPr>
                  <a:spLocks noChangeArrowheads="1"/>
                </p:cNvSpPr>
                <p:nvPr/>
              </p:nvSpPr>
              <p:spPr bwMode="auto">
                <a:xfrm flipH="1" flipV="1">
                  <a:off x="21888" y="7629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29" name="Rectangle 58"/>
                <p:cNvSpPr>
                  <a:spLocks noChangeArrowheads="1"/>
                </p:cNvSpPr>
                <p:nvPr/>
              </p:nvSpPr>
              <p:spPr bwMode="auto">
                <a:xfrm flipH="1" flipV="1">
                  <a:off x="22142" y="7619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30" name="Oval 59"/>
                <p:cNvSpPr>
                  <a:spLocks noChangeArrowheads="1"/>
                </p:cNvSpPr>
                <p:nvPr/>
              </p:nvSpPr>
              <p:spPr bwMode="auto">
                <a:xfrm flipH="1" flipV="1">
                  <a:off x="22170" y="7874"/>
                  <a:ext cx="22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31" name="Line 60"/>
                <p:cNvSpPr>
                  <a:spLocks noChangeShapeType="1"/>
                </p:cNvSpPr>
                <p:nvPr/>
              </p:nvSpPr>
              <p:spPr bwMode="auto">
                <a:xfrm flipH="1" flipV="1">
                  <a:off x="21600" y="7852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26" name="Text Box 61"/>
            <p:cNvSpPr txBox="1">
              <a:spLocks noChangeArrowheads="1"/>
            </p:cNvSpPr>
            <p:nvPr/>
          </p:nvSpPr>
          <p:spPr bwMode="auto">
            <a:xfrm>
              <a:off x="4908" y="978"/>
              <a:ext cx="334" cy="23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endParaRPr lang="ru-RU" sz="700"/>
            </a:p>
            <a:p>
              <a:pPr algn="ctr"/>
              <a:r>
                <a:rPr lang="ru-RU" sz="700"/>
                <a:t>ОД УВД </a:t>
              </a:r>
            </a:p>
            <a:p>
              <a:pPr algn="ctr"/>
              <a:r>
                <a:rPr lang="ru-RU" sz="700"/>
                <a:t>области</a:t>
              </a:r>
            </a:p>
          </p:txBody>
        </p:sp>
        <p:sp>
          <p:nvSpPr>
            <p:cNvPr id="316427" name="Text Box 62"/>
            <p:cNvSpPr txBox="1">
              <a:spLocks noChangeArrowheads="1"/>
            </p:cNvSpPr>
            <p:nvPr/>
          </p:nvSpPr>
          <p:spPr bwMode="auto">
            <a:xfrm>
              <a:off x="4908" y="1208"/>
              <a:ext cx="334" cy="3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grpSp>
          <p:nvGrpSpPr>
            <p:cNvPr id="316428" name="Group 63"/>
            <p:cNvGrpSpPr>
              <a:grpSpLocks/>
            </p:cNvGrpSpPr>
            <p:nvPr/>
          </p:nvGrpSpPr>
          <p:grpSpPr bwMode="auto">
            <a:xfrm>
              <a:off x="4948" y="2495"/>
              <a:ext cx="267" cy="354"/>
              <a:chOff x="5387" y="3933"/>
              <a:chExt cx="781" cy="999"/>
            </a:xfrm>
          </p:grpSpPr>
          <p:sp>
            <p:nvSpPr>
              <p:cNvPr id="316814" name="Oval 64"/>
              <p:cNvSpPr>
                <a:spLocks noChangeArrowheads="1"/>
              </p:cNvSpPr>
              <p:nvPr/>
            </p:nvSpPr>
            <p:spPr bwMode="auto">
              <a:xfrm>
                <a:off x="5387" y="4212"/>
                <a:ext cx="720" cy="720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815" name="Group 65"/>
              <p:cNvGrpSpPr>
                <a:grpSpLocks/>
              </p:cNvGrpSpPr>
              <p:nvPr/>
            </p:nvGrpSpPr>
            <p:grpSpPr bwMode="auto">
              <a:xfrm>
                <a:off x="5675" y="3933"/>
                <a:ext cx="493" cy="224"/>
                <a:chOff x="10546" y="4672"/>
                <a:chExt cx="493" cy="224"/>
              </a:xfrm>
            </p:grpSpPr>
            <p:sp>
              <p:nvSpPr>
                <p:cNvPr id="316816" name="Line 66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7" name="Line 67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8" name="Line 68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9" name="Line 69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20" name="Line 70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29" name="Text Box 71"/>
            <p:cNvSpPr txBox="1">
              <a:spLocks noChangeArrowheads="1"/>
            </p:cNvSpPr>
            <p:nvPr/>
          </p:nvSpPr>
          <p:spPr bwMode="auto">
            <a:xfrm>
              <a:off x="4896" y="3974"/>
              <a:ext cx="34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  139-281</a:t>
              </a:r>
            </a:p>
            <a:p>
              <a:pPr algn="ctr"/>
              <a:r>
                <a:rPr lang="ru-RU" sz="700"/>
                <a:t>  181-002</a:t>
              </a:r>
            </a:p>
            <a:p>
              <a:pPr algn="ctr"/>
              <a:r>
                <a:rPr lang="ru-RU" sz="700"/>
                <a:t>  180-381</a:t>
              </a:r>
            </a:p>
            <a:p>
              <a:endParaRPr lang="ru-RU" sz="700"/>
            </a:p>
          </p:txBody>
        </p:sp>
        <p:grpSp>
          <p:nvGrpSpPr>
            <p:cNvPr id="316430" name="Group 72"/>
            <p:cNvGrpSpPr>
              <a:grpSpLocks/>
            </p:cNvGrpSpPr>
            <p:nvPr/>
          </p:nvGrpSpPr>
          <p:grpSpPr bwMode="auto">
            <a:xfrm>
              <a:off x="4925" y="2093"/>
              <a:ext cx="326" cy="320"/>
              <a:chOff x="21024" y="5362"/>
              <a:chExt cx="815" cy="800"/>
            </a:xfrm>
          </p:grpSpPr>
          <p:sp>
            <p:nvSpPr>
              <p:cNvPr id="316806" name="AutoShape 73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807" name="Text Box 74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 130</a:t>
                </a:r>
              </a:p>
            </p:txBody>
          </p:sp>
          <p:grpSp>
            <p:nvGrpSpPr>
              <p:cNvPr id="316808" name="Group 75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809" name="Line 76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0" name="Line 77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1" name="Line 78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2" name="Line 79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13" name="Line 80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31" name="Rectangle 81"/>
            <p:cNvSpPr>
              <a:spLocks noChangeArrowheads="1"/>
            </p:cNvSpPr>
            <p:nvPr/>
          </p:nvSpPr>
          <p:spPr bwMode="auto">
            <a:xfrm>
              <a:off x="5557" y="3455"/>
              <a:ext cx="115" cy="173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432" name="Text Box 82"/>
            <p:cNvSpPr txBox="1">
              <a:spLocks noChangeArrowheads="1"/>
            </p:cNvSpPr>
            <p:nvPr/>
          </p:nvSpPr>
          <p:spPr bwMode="auto">
            <a:xfrm>
              <a:off x="5414" y="3974"/>
              <a:ext cx="34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</p:txBody>
        </p:sp>
        <p:grpSp>
          <p:nvGrpSpPr>
            <p:cNvPr id="316433" name="Group 83"/>
            <p:cNvGrpSpPr>
              <a:grpSpLocks/>
            </p:cNvGrpSpPr>
            <p:nvPr/>
          </p:nvGrpSpPr>
          <p:grpSpPr bwMode="auto">
            <a:xfrm>
              <a:off x="5933" y="922"/>
              <a:ext cx="345" cy="3283"/>
              <a:chOff x="725" y="725"/>
              <a:chExt cx="720" cy="6336"/>
            </a:xfrm>
          </p:grpSpPr>
          <p:sp>
            <p:nvSpPr>
              <p:cNvPr id="316804" name="Text Box 84"/>
              <p:cNvSpPr txBox="1">
                <a:spLocks noChangeArrowheads="1"/>
              </p:cNvSpPr>
              <p:nvPr/>
            </p:nvSpPr>
            <p:spPr bwMode="auto">
              <a:xfrm>
                <a:off x="725" y="725"/>
                <a:ext cx="720" cy="432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805" name="Text Box 85"/>
              <p:cNvSpPr txBox="1">
                <a:spLocks noChangeArrowheads="1"/>
              </p:cNvSpPr>
              <p:nvPr/>
            </p:nvSpPr>
            <p:spPr bwMode="auto">
              <a:xfrm>
                <a:off x="725" y="1157"/>
                <a:ext cx="720" cy="590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</p:grpSp>
        <p:sp>
          <p:nvSpPr>
            <p:cNvPr id="316434" name="Text Box 86"/>
            <p:cNvSpPr txBox="1">
              <a:spLocks noChangeArrowheads="1"/>
            </p:cNvSpPr>
            <p:nvPr/>
          </p:nvSpPr>
          <p:spPr bwMode="auto">
            <a:xfrm>
              <a:off x="5904" y="979"/>
              <a:ext cx="347" cy="29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35" name="Text Box 87"/>
            <p:cNvSpPr txBox="1">
              <a:spLocks noChangeArrowheads="1"/>
            </p:cNvSpPr>
            <p:nvPr/>
          </p:nvSpPr>
          <p:spPr bwMode="auto">
            <a:xfrm>
              <a:off x="5875" y="1276"/>
              <a:ext cx="376" cy="297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36" name="Text Box 88"/>
            <p:cNvSpPr txBox="1">
              <a:spLocks noChangeArrowheads="1"/>
            </p:cNvSpPr>
            <p:nvPr/>
          </p:nvSpPr>
          <p:spPr bwMode="auto">
            <a:xfrm>
              <a:off x="5875" y="1210"/>
              <a:ext cx="347" cy="311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</p:txBody>
        </p:sp>
        <p:sp>
          <p:nvSpPr>
            <p:cNvPr id="316437" name="Text Box 89"/>
            <p:cNvSpPr txBox="1">
              <a:spLocks noChangeArrowheads="1"/>
            </p:cNvSpPr>
            <p:nvPr/>
          </p:nvSpPr>
          <p:spPr bwMode="auto">
            <a:xfrm>
              <a:off x="5875" y="993"/>
              <a:ext cx="347" cy="23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КПЛЧС и ОПБ </a:t>
              </a:r>
            </a:p>
            <a:p>
              <a:r>
                <a:rPr lang="ru-RU" sz="700"/>
                <a:t>   области</a:t>
              </a:r>
            </a:p>
            <a:p>
              <a:endParaRPr lang="ru-RU" sz="700"/>
            </a:p>
          </p:txBody>
        </p:sp>
        <p:sp>
          <p:nvSpPr>
            <p:cNvPr id="316438" name="Text Box 90"/>
            <p:cNvSpPr txBox="1">
              <a:spLocks noChangeArrowheads="1"/>
            </p:cNvSpPr>
            <p:nvPr/>
          </p:nvSpPr>
          <p:spPr bwMode="auto">
            <a:xfrm>
              <a:off x="403" y="2304"/>
              <a:ext cx="749" cy="155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  <a:p>
              <a:r>
                <a:rPr lang="ru-RU" sz="700"/>
                <a:t>                 р/с № 3702                      </a:t>
              </a:r>
            </a:p>
            <a:p>
              <a:r>
                <a:rPr lang="ru-RU" sz="700"/>
                <a:t>                   НГУ КВ</a:t>
              </a:r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                р/с № 3701</a:t>
              </a:r>
            </a:p>
            <a:p>
              <a:r>
                <a:rPr lang="ru-RU" sz="700"/>
                <a:t>                 НГУ УКВ</a:t>
              </a:r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                        МГТС  </a:t>
              </a:r>
            </a:p>
            <a:p>
              <a:r>
                <a:rPr lang="ru-RU" sz="700"/>
                <a:t>                         МС</a:t>
              </a:r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 </a:t>
              </a:r>
            </a:p>
          </p:txBody>
        </p:sp>
        <p:sp>
          <p:nvSpPr>
            <p:cNvPr id="316439" name="Text Box 91"/>
            <p:cNvSpPr txBox="1">
              <a:spLocks noChangeArrowheads="1"/>
            </p:cNvSpPr>
            <p:nvPr/>
          </p:nvSpPr>
          <p:spPr bwMode="auto">
            <a:xfrm>
              <a:off x="6872" y="1010"/>
              <a:ext cx="404" cy="23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  <a:p>
              <a:r>
                <a:rPr lang="ru-RU" sz="700"/>
                <a:t> СМК «03» </a:t>
              </a:r>
            </a:p>
          </p:txBody>
        </p:sp>
        <p:sp>
          <p:nvSpPr>
            <p:cNvPr id="316440" name="Text Box 92"/>
            <p:cNvSpPr txBox="1">
              <a:spLocks noChangeArrowheads="1"/>
            </p:cNvSpPr>
            <p:nvPr/>
          </p:nvSpPr>
          <p:spPr bwMode="auto">
            <a:xfrm>
              <a:off x="6872" y="1226"/>
              <a:ext cx="404" cy="311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   </a:t>
              </a:r>
            </a:p>
            <a:p>
              <a:r>
                <a:rPr lang="ru-RU" sz="700"/>
                <a:t>   </a:t>
              </a:r>
            </a:p>
            <a:p>
              <a:endParaRPr lang="ru-RU" sz="700"/>
            </a:p>
            <a:p>
              <a:r>
                <a:rPr lang="ru-RU" sz="700"/>
                <a:t>     </a:t>
              </a:r>
            </a:p>
            <a:p>
              <a:r>
                <a:rPr lang="ru-RU" sz="700"/>
                <a:t>    </a:t>
              </a:r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</a:t>
              </a:r>
            </a:p>
          </p:txBody>
        </p:sp>
        <p:sp>
          <p:nvSpPr>
            <p:cNvPr id="316441" name="Text Box 93"/>
            <p:cNvSpPr txBox="1">
              <a:spLocks noChangeArrowheads="1"/>
            </p:cNvSpPr>
            <p:nvPr/>
          </p:nvSpPr>
          <p:spPr bwMode="auto">
            <a:xfrm>
              <a:off x="3802" y="979"/>
              <a:ext cx="460" cy="23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700"/>
                <a:t>ПСС</a:t>
              </a:r>
            </a:p>
          </p:txBody>
        </p:sp>
        <p:sp>
          <p:nvSpPr>
            <p:cNvPr id="316442" name="Text Box 94"/>
            <p:cNvSpPr txBox="1">
              <a:spLocks noChangeArrowheads="1"/>
            </p:cNvSpPr>
            <p:nvPr/>
          </p:nvSpPr>
          <p:spPr bwMode="auto">
            <a:xfrm>
              <a:off x="3802" y="1210"/>
              <a:ext cx="460" cy="311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43" name="Text Box 95"/>
            <p:cNvSpPr txBox="1">
              <a:spLocks noChangeArrowheads="1"/>
            </p:cNvSpPr>
            <p:nvPr/>
          </p:nvSpPr>
          <p:spPr bwMode="auto">
            <a:xfrm>
              <a:off x="8755" y="979"/>
              <a:ext cx="403" cy="23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700"/>
                <a:t>СЗРЦ</a:t>
              </a:r>
            </a:p>
          </p:txBody>
        </p:sp>
        <p:sp>
          <p:nvSpPr>
            <p:cNvPr id="316444" name="Text Box 96"/>
            <p:cNvSpPr txBox="1">
              <a:spLocks noChangeArrowheads="1"/>
            </p:cNvSpPr>
            <p:nvPr/>
          </p:nvSpPr>
          <p:spPr bwMode="auto">
            <a:xfrm>
              <a:off x="8755" y="1325"/>
              <a:ext cx="403" cy="299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45" name="Text Box 97"/>
            <p:cNvSpPr txBox="1">
              <a:spLocks noChangeArrowheads="1"/>
            </p:cNvSpPr>
            <p:nvPr/>
          </p:nvSpPr>
          <p:spPr bwMode="auto">
            <a:xfrm>
              <a:off x="8064" y="1325"/>
              <a:ext cx="461" cy="299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46" name="Text Box 98"/>
            <p:cNvSpPr txBox="1">
              <a:spLocks noChangeArrowheads="1"/>
            </p:cNvSpPr>
            <p:nvPr/>
          </p:nvSpPr>
          <p:spPr bwMode="auto">
            <a:xfrm>
              <a:off x="8064" y="979"/>
              <a:ext cx="461" cy="23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ГУ ГОЧС </a:t>
              </a:r>
            </a:p>
            <a:p>
              <a:pPr algn="ctr"/>
              <a:r>
                <a:rPr lang="ru-RU" sz="700"/>
                <a:t>области</a:t>
              </a:r>
            </a:p>
          </p:txBody>
        </p:sp>
        <p:sp>
          <p:nvSpPr>
            <p:cNvPr id="316447" name="Rectangle 99"/>
            <p:cNvSpPr>
              <a:spLocks noChangeArrowheads="1"/>
            </p:cNvSpPr>
            <p:nvPr/>
          </p:nvSpPr>
          <p:spPr bwMode="auto">
            <a:xfrm>
              <a:off x="2304" y="2888"/>
              <a:ext cx="173" cy="7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448" name="Line 100"/>
            <p:cNvSpPr>
              <a:spLocks noChangeShapeType="1"/>
            </p:cNvSpPr>
            <p:nvPr/>
          </p:nvSpPr>
          <p:spPr bwMode="auto">
            <a:xfrm>
              <a:off x="2592" y="6221"/>
              <a:ext cx="461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449" name="Text Box 101"/>
            <p:cNvSpPr txBox="1">
              <a:spLocks noChangeArrowheads="1"/>
            </p:cNvSpPr>
            <p:nvPr/>
          </p:nvSpPr>
          <p:spPr bwMode="auto">
            <a:xfrm>
              <a:off x="8870" y="2292"/>
              <a:ext cx="28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 </a:t>
              </a:r>
            </a:p>
          </p:txBody>
        </p:sp>
        <p:grpSp>
          <p:nvGrpSpPr>
            <p:cNvPr id="316450" name="Group 102"/>
            <p:cNvGrpSpPr>
              <a:grpSpLocks/>
            </p:cNvGrpSpPr>
            <p:nvPr/>
          </p:nvGrpSpPr>
          <p:grpSpPr bwMode="auto">
            <a:xfrm>
              <a:off x="8122" y="1498"/>
              <a:ext cx="326" cy="320"/>
              <a:chOff x="21024" y="5362"/>
              <a:chExt cx="815" cy="800"/>
            </a:xfrm>
          </p:grpSpPr>
          <p:sp>
            <p:nvSpPr>
              <p:cNvPr id="316796" name="AutoShape 103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97" name="Text Box 104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 130</a:t>
                </a:r>
              </a:p>
            </p:txBody>
          </p:sp>
          <p:grpSp>
            <p:nvGrpSpPr>
              <p:cNvPr id="316798" name="Group 105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799" name="Line 106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00" name="Line 107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01" name="Line 108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02" name="Line 109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803" name="Line 110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51" name="Text Box 111"/>
            <p:cNvSpPr txBox="1">
              <a:spLocks noChangeArrowheads="1"/>
            </p:cNvSpPr>
            <p:nvPr/>
          </p:nvSpPr>
          <p:spPr bwMode="auto">
            <a:xfrm>
              <a:off x="7661" y="2292"/>
              <a:ext cx="288" cy="115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 </a:t>
              </a:r>
            </a:p>
          </p:txBody>
        </p:sp>
        <p:sp>
          <p:nvSpPr>
            <p:cNvPr id="316452" name="Text Box 112"/>
            <p:cNvSpPr txBox="1">
              <a:spLocks noChangeArrowheads="1"/>
            </p:cNvSpPr>
            <p:nvPr/>
          </p:nvSpPr>
          <p:spPr bwMode="auto">
            <a:xfrm>
              <a:off x="8755" y="1210"/>
              <a:ext cx="403" cy="11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Обход</a:t>
              </a:r>
            </a:p>
          </p:txBody>
        </p:sp>
        <p:sp>
          <p:nvSpPr>
            <p:cNvPr id="316453" name="Text Box 113"/>
            <p:cNvSpPr txBox="1">
              <a:spLocks noChangeArrowheads="1"/>
            </p:cNvSpPr>
            <p:nvPr/>
          </p:nvSpPr>
          <p:spPr bwMode="auto">
            <a:xfrm>
              <a:off x="8064" y="1210"/>
              <a:ext cx="461" cy="115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Павия</a:t>
              </a:r>
            </a:p>
          </p:txBody>
        </p:sp>
        <p:sp>
          <p:nvSpPr>
            <p:cNvPr id="316454" name="Text Box 114"/>
            <p:cNvSpPr txBox="1">
              <a:spLocks noChangeArrowheads="1"/>
            </p:cNvSpPr>
            <p:nvPr/>
          </p:nvSpPr>
          <p:spPr bwMode="auto">
            <a:xfrm>
              <a:off x="2302" y="922"/>
              <a:ext cx="348" cy="29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55" name="Text Box 115"/>
            <p:cNvSpPr txBox="1">
              <a:spLocks noChangeArrowheads="1"/>
            </p:cNvSpPr>
            <p:nvPr/>
          </p:nvSpPr>
          <p:spPr bwMode="auto">
            <a:xfrm>
              <a:off x="2302" y="1218"/>
              <a:ext cx="348" cy="298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56" name="Text Box 116"/>
            <p:cNvSpPr txBox="1">
              <a:spLocks noChangeArrowheads="1"/>
            </p:cNvSpPr>
            <p:nvPr/>
          </p:nvSpPr>
          <p:spPr bwMode="auto">
            <a:xfrm>
              <a:off x="2275" y="979"/>
              <a:ext cx="347" cy="29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57" name="Text Box 117"/>
            <p:cNvSpPr txBox="1">
              <a:spLocks noChangeArrowheads="1"/>
            </p:cNvSpPr>
            <p:nvPr/>
          </p:nvSpPr>
          <p:spPr bwMode="auto">
            <a:xfrm>
              <a:off x="2275" y="1276"/>
              <a:ext cx="347" cy="298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58" name="Text Box 118"/>
            <p:cNvSpPr txBox="1">
              <a:spLocks noChangeArrowheads="1"/>
            </p:cNvSpPr>
            <p:nvPr/>
          </p:nvSpPr>
          <p:spPr bwMode="auto">
            <a:xfrm>
              <a:off x="2246" y="979"/>
              <a:ext cx="348" cy="231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УГОЧС кат.город.</a:t>
              </a:r>
            </a:p>
          </p:txBody>
        </p:sp>
        <p:sp>
          <p:nvSpPr>
            <p:cNvPr id="316459" name="Text Box 119"/>
            <p:cNvSpPr txBox="1">
              <a:spLocks noChangeArrowheads="1"/>
            </p:cNvSpPr>
            <p:nvPr/>
          </p:nvSpPr>
          <p:spPr bwMode="auto">
            <a:xfrm>
              <a:off x="2246" y="1210"/>
              <a:ext cx="348" cy="311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grpSp>
          <p:nvGrpSpPr>
            <p:cNvPr id="316460" name="Group 120"/>
            <p:cNvGrpSpPr>
              <a:grpSpLocks/>
            </p:cNvGrpSpPr>
            <p:nvPr/>
          </p:nvGrpSpPr>
          <p:grpSpPr bwMode="auto">
            <a:xfrm>
              <a:off x="2293" y="2496"/>
              <a:ext cx="267" cy="354"/>
              <a:chOff x="5387" y="3933"/>
              <a:chExt cx="781" cy="999"/>
            </a:xfrm>
          </p:grpSpPr>
          <p:sp>
            <p:nvSpPr>
              <p:cNvPr id="316789" name="Oval 121"/>
              <p:cNvSpPr>
                <a:spLocks noChangeArrowheads="1"/>
              </p:cNvSpPr>
              <p:nvPr/>
            </p:nvSpPr>
            <p:spPr bwMode="auto">
              <a:xfrm>
                <a:off x="5387" y="4212"/>
                <a:ext cx="720" cy="720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790" name="Group 122"/>
              <p:cNvGrpSpPr>
                <a:grpSpLocks/>
              </p:cNvGrpSpPr>
              <p:nvPr/>
            </p:nvGrpSpPr>
            <p:grpSpPr bwMode="auto">
              <a:xfrm>
                <a:off x="5675" y="3933"/>
                <a:ext cx="493" cy="224"/>
                <a:chOff x="10546" y="4672"/>
                <a:chExt cx="493" cy="224"/>
              </a:xfrm>
            </p:grpSpPr>
            <p:sp>
              <p:nvSpPr>
                <p:cNvPr id="316791" name="Line 123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92" name="Line 124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93" name="Line 125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94" name="Line 126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95" name="Line 127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61" name="Group 128"/>
            <p:cNvGrpSpPr>
              <a:grpSpLocks/>
            </p:cNvGrpSpPr>
            <p:nvPr/>
          </p:nvGrpSpPr>
          <p:grpSpPr bwMode="auto">
            <a:xfrm>
              <a:off x="8122" y="2496"/>
              <a:ext cx="267" cy="354"/>
              <a:chOff x="5387" y="3933"/>
              <a:chExt cx="781" cy="999"/>
            </a:xfrm>
          </p:grpSpPr>
          <p:sp>
            <p:nvSpPr>
              <p:cNvPr id="316782" name="Oval 129"/>
              <p:cNvSpPr>
                <a:spLocks noChangeArrowheads="1"/>
              </p:cNvSpPr>
              <p:nvPr/>
            </p:nvSpPr>
            <p:spPr bwMode="auto">
              <a:xfrm>
                <a:off x="5387" y="4212"/>
                <a:ext cx="720" cy="720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783" name="Group 130"/>
              <p:cNvGrpSpPr>
                <a:grpSpLocks/>
              </p:cNvGrpSpPr>
              <p:nvPr/>
            </p:nvGrpSpPr>
            <p:grpSpPr bwMode="auto">
              <a:xfrm>
                <a:off x="5675" y="3933"/>
                <a:ext cx="493" cy="224"/>
                <a:chOff x="10546" y="4672"/>
                <a:chExt cx="493" cy="224"/>
              </a:xfrm>
            </p:grpSpPr>
            <p:sp>
              <p:nvSpPr>
                <p:cNvPr id="316784" name="Line 131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85" name="Line 132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86" name="Line 133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87" name="Line 134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88" name="Line 135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62" name="Group 136"/>
            <p:cNvGrpSpPr>
              <a:grpSpLocks/>
            </p:cNvGrpSpPr>
            <p:nvPr/>
          </p:nvGrpSpPr>
          <p:grpSpPr bwMode="auto">
            <a:xfrm>
              <a:off x="8179" y="3226"/>
              <a:ext cx="958" cy="231"/>
              <a:chOff x="20592" y="9106"/>
              <a:chExt cx="2394" cy="578"/>
            </a:xfrm>
          </p:grpSpPr>
          <p:sp>
            <p:nvSpPr>
              <p:cNvPr id="316775" name="Line 137"/>
              <p:cNvSpPr>
                <a:spLocks noChangeShapeType="1"/>
              </p:cNvSpPr>
              <p:nvPr/>
            </p:nvSpPr>
            <p:spPr bwMode="auto">
              <a:xfrm>
                <a:off x="21168" y="9360"/>
                <a:ext cx="1296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776" name="Group 138"/>
              <p:cNvGrpSpPr>
                <a:grpSpLocks/>
              </p:cNvGrpSpPr>
              <p:nvPr/>
            </p:nvGrpSpPr>
            <p:grpSpPr bwMode="auto">
              <a:xfrm>
                <a:off x="20592" y="9106"/>
                <a:ext cx="576" cy="578"/>
                <a:chOff x="19008" y="6768"/>
                <a:chExt cx="576" cy="578"/>
              </a:xfrm>
            </p:grpSpPr>
            <p:sp>
              <p:nvSpPr>
                <p:cNvPr id="316780" name="Oval 139"/>
                <p:cNvSpPr>
                  <a:spLocks noChangeArrowheads="1"/>
                </p:cNvSpPr>
                <p:nvPr/>
              </p:nvSpPr>
              <p:spPr bwMode="auto">
                <a:xfrm>
                  <a:off x="19034" y="6797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81" name="Rectangle 140"/>
                <p:cNvSpPr>
                  <a:spLocks noChangeArrowheads="1"/>
                </p:cNvSpPr>
                <p:nvPr/>
              </p:nvSpPr>
              <p:spPr bwMode="auto">
                <a:xfrm>
                  <a:off x="19008" y="6768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16777" name="Group 141"/>
              <p:cNvGrpSpPr>
                <a:grpSpLocks/>
              </p:cNvGrpSpPr>
              <p:nvPr/>
            </p:nvGrpSpPr>
            <p:grpSpPr bwMode="auto">
              <a:xfrm flipH="1">
                <a:off x="22464" y="9106"/>
                <a:ext cx="522" cy="578"/>
                <a:chOff x="19008" y="6768"/>
                <a:chExt cx="576" cy="578"/>
              </a:xfrm>
            </p:grpSpPr>
            <p:sp>
              <p:nvSpPr>
                <p:cNvPr id="316778" name="Oval 142"/>
                <p:cNvSpPr>
                  <a:spLocks noChangeArrowheads="1"/>
                </p:cNvSpPr>
                <p:nvPr/>
              </p:nvSpPr>
              <p:spPr bwMode="auto">
                <a:xfrm>
                  <a:off x="19034" y="6797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79" name="Rectangle 143"/>
                <p:cNvSpPr>
                  <a:spLocks noChangeArrowheads="1"/>
                </p:cNvSpPr>
                <p:nvPr/>
              </p:nvSpPr>
              <p:spPr bwMode="auto">
                <a:xfrm>
                  <a:off x="19008" y="6768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63" name="Group 144"/>
            <p:cNvGrpSpPr>
              <a:grpSpLocks/>
            </p:cNvGrpSpPr>
            <p:nvPr/>
          </p:nvGrpSpPr>
          <p:grpSpPr bwMode="auto">
            <a:xfrm>
              <a:off x="8179" y="2880"/>
              <a:ext cx="899" cy="288"/>
              <a:chOff x="20592" y="7920"/>
              <a:chExt cx="2247" cy="720"/>
            </a:xfrm>
          </p:grpSpPr>
          <p:sp>
            <p:nvSpPr>
              <p:cNvPr id="316771" name="Rectangle 145"/>
              <p:cNvSpPr>
                <a:spLocks noChangeArrowheads="1"/>
              </p:cNvSpPr>
              <p:nvPr/>
            </p:nvSpPr>
            <p:spPr bwMode="auto">
              <a:xfrm>
                <a:off x="20592" y="8242"/>
                <a:ext cx="663" cy="232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72" name="Rectangle 146"/>
              <p:cNvSpPr>
                <a:spLocks noChangeArrowheads="1"/>
              </p:cNvSpPr>
              <p:nvPr/>
            </p:nvSpPr>
            <p:spPr bwMode="auto">
              <a:xfrm>
                <a:off x="22176" y="8242"/>
                <a:ext cx="663" cy="232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73" name="Line 147"/>
              <p:cNvSpPr>
                <a:spLocks noChangeShapeType="1"/>
              </p:cNvSpPr>
              <p:nvPr/>
            </p:nvSpPr>
            <p:spPr bwMode="auto">
              <a:xfrm>
                <a:off x="21263" y="8352"/>
                <a:ext cx="91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74" name="Text Box 148"/>
              <p:cNvSpPr txBox="1">
                <a:spLocks noChangeArrowheads="1"/>
              </p:cNvSpPr>
              <p:nvPr/>
            </p:nvSpPr>
            <p:spPr bwMode="auto">
              <a:xfrm>
                <a:off x="21312" y="7920"/>
                <a:ext cx="720" cy="72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rIns="0"/>
              <a:lstStyle/>
              <a:p>
                <a:r>
                  <a:rPr lang="ru-RU" sz="700"/>
                  <a:t>     </a:t>
                </a:r>
              </a:p>
              <a:p>
                <a:r>
                  <a:rPr lang="ru-RU" sz="700"/>
                  <a:t>     Абон..</a:t>
                </a:r>
              </a:p>
              <a:p>
                <a:pPr algn="ctr"/>
                <a:r>
                  <a:rPr lang="ru-RU" sz="700"/>
                  <a:t>    ТЛГ</a:t>
                </a:r>
              </a:p>
            </p:txBody>
          </p:sp>
        </p:grpSp>
        <p:sp>
          <p:nvSpPr>
            <p:cNvPr id="316464" name="Text Box 149"/>
            <p:cNvSpPr txBox="1">
              <a:spLocks noChangeArrowheads="1"/>
            </p:cNvSpPr>
            <p:nvPr/>
          </p:nvSpPr>
          <p:spPr bwMode="auto">
            <a:xfrm>
              <a:off x="2246" y="3168"/>
              <a:ext cx="346" cy="10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В.Новгород</a:t>
              </a:r>
            </a:p>
            <a:p>
              <a:r>
                <a:rPr lang="ru-RU" sz="700"/>
                <a:t>     33-395</a:t>
              </a:r>
            </a:p>
            <a:p>
              <a:r>
                <a:rPr lang="ru-RU" sz="700"/>
                <a:t>  Боровичи</a:t>
              </a:r>
            </a:p>
            <a:p>
              <a:r>
                <a:rPr lang="ru-RU" sz="700"/>
                <a:t>     26-700</a:t>
              </a:r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   Чудово</a:t>
              </a:r>
            </a:p>
            <a:p>
              <a:r>
                <a:rPr lang="ru-RU" sz="700"/>
                <a:t>     45-247</a:t>
              </a:r>
            </a:p>
            <a:p>
              <a:r>
                <a:rPr lang="ru-RU" sz="700"/>
                <a:t>  Ст. Русса</a:t>
              </a:r>
            </a:p>
            <a:p>
              <a:r>
                <a:rPr lang="ru-RU" sz="700"/>
                <a:t>     21-550</a:t>
              </a:r>
            </a:p>
            <a:p>
              <a:endParaRPr lang="ru-RU" sz="700"/>
            </a:p>
          </p:txBody>
        </p:sp>
        <p:sp>
          <p:nvSpPr>
            <p:cNvPr id="316465" name="Text Box 150"/>
            <p:cNvSpPr txBox="1">
              <a:spLocks noChangeArrowheads="1"/>
            </p:cNvSpPr>
            <p:nvPr/>
          </p:nvSpPr>
          <p:spPr bwMode="auto">
            <a:xfrm>
              <a:off x="3283" y="4032"/>
              <a:ext cx="34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 </a:t>
              </a:r>
            </a:p>
          </p:txBody>
        </p:sp>
        <p:sp>
          <p:nvSpPr>
            <p:cNvPr id="316466" name="Text Box 151"/>
            <p:cNvSpPr txBox="1">
              <a:spLocks noChangeArrowheads="1"/>
            </p:cNvSpPr>
            <p:nvPr/>
          </p:nvSpPr>
          <p:spPr bwMode="auto">
            <a:xfrm>
              <a:off x="3859" y="3917"/>
              <a:ext cx="346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 7-25-70</a:t>
              </a:r>
            </a:p>
          </p:txBody>
        </p:sp>
        <p:sp>
          <p:nvSpPr>
            <p:cNvPr id="316467" name="Text Box 152"/>
            <p:cNvSpPr txBox="1">
              <a:spLocks noChangeArrowheads="1"/>
            </p:cNvSpPr>
            <p:nvPr/>
          </p:nvSpPr>
          <p:spPr bwMode="auto">
            <a:xfrm>
              <a:off x="4435" y="978"/>
              <a:ext cx="354" cy="23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</a:t>
              </a:r>
            </a:p>
            <a:p>
              <a:r>
                <a:rPr lang="ru-RU" sz="700"/>
                <a:t>  РОВД</a:t>
              </a:r>
            </a:p>
            <a:p>
              <a:endParaRPr lang="ru-RU" sz="700"/>
            </a:p>
          </p:txBody>
        </p:sp>
        <p:sp>
          <p:nvSpPr>
            <p:cNvPr id="316468" name="Text Box 153"/>
            <p:cNvSpPr txBox="1">
              <a:spLocks noChangeArrowheads="1"/>
            </p:cNvSpPr>
            <p:nvPr/>
          </p:nvSpPr>
          <p:spPr bwMode="auto">
            <a:xfrm>
              <a:off x="4435" y="1210"/>
              <a:ext cx="355" cy="311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endParaRPr lang="ru-RU" sz="700"/>
            </a:p>
            <a:p>
              <a:r>
                <a:rPr lang="ru-RU" sz="700"/>
                <a:t>    </a:t>
              </a:r>
            </a:p>
            <a:p>
              <a:endParaRPr lang="ru-RU" sz="700"/>
            </a:p>
            <a:p>
              <a:r>
                <a:rPr lang="ru-RU" sz="700"/>
                <a:t>   </a:t>
              </a:r>
            </a:p>
            <a:p>
              <a:endParaRPr lang="ru-RU" sz="700"/>
            </a:p>
          </p:txBody>
        </p:sp>
        <p:sp>
          <p:nvSpPr>
            <p:cNvPr id="316469" name="Text Box 154"/>
            <p:cNvSpPr txBox="1">
              <a:spLocks noChangeArrowheads="1"/>
            </p:cNvSpPr>
            <p:nvPr/>
          </p:nvSpPr>
          <p:spPr bwMode="auto">
            <a:xfrm>
              <a:off x="4435" y="3974"/>
              <a:ext cx="346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</p:txBody>
        </p:sp>
        <p:sp>
          <p:nvSpPr>
            <p:cNvPr id="316470" name="Text Box 155"/>
            <p:cNvSpPr txBox="1">
              <a:spLocks noChangeArrowheads="1"/>
            </p:cNvSpPr>
            <p:nvPr/>
          </p:nvSpPr>
          <p:spPr bwMode="auto">
            <a:xfrm>
              <a:off x="8122" y="3974"/>
              <a:ext cx="345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7-47-36</a:t>
              </a:r>
            </a:p>
            <a:p>
              <a:r>
                <a:rPr lang="ru-RU" sz="700"/>
                <a:t>  7-63-47</a:t>
              </a:r>
            </a:p>
          </p:txBody>
        </p:sp>
        <p:sp>
          <p:nvSpPr>
            <p:cNvPr id="316471" name="Text Box 156"/>
            <p:cNvSpPr txBox="1">
              <a:spLocks noChangeArrowheads="1"/>
            </p:cNvSpPr>
            <p:nvPr/>
          </p:nvSpPr>
          <p:spPr bwMode="auto">
            <a:xfrm>
              <a:off x="8698" y="3974"/>
              <a:ext cx="460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    (8-812)</a:t>
              </a:r>
            </a:p>
            <a:p>
              <a:r>
                <a:rPr lang="ru-RU" sz="700"/>
                <a:t>    540-59-83</a:t>
              </a:r>
            </a:p>
          </p:txBody>
        </p:sp>
        <p:grpSp>
          <p:nvGrpSpPr>
            <p:cNvPr id="316472" name="Group 157"/>
            <p:cNvGrpSpPr>
              <a:grpSpLocks/>
            </p:cNvGrpSpPr>
            <p:nvPr/>
          </p:nvGrpSpPr>
          <p:grpSpPr bwMode="auto">
            <a:xfrm>
              <a:off x="8122" y="2094"/>
              <a:ext cx="326" cy="320"/>
              <a:chOff x="19584" y="5379"/>
              <a:chExt cx="815" cy="800"/>
            </a:xfrm>
          </p:grpSpPr>
          <p:sp>
            <p:nvSpPr>
              <p:cNvPr id="316763" name="AutoShape 158"/>
              <p:cNvSpPr>
                <a:spLocks noChangeArrowheads="1"/>
              </p:cNvSpPr>
              <p:nvPr/>
            </p:nvSpPr>
            <p:spPr bwMode="auto">
              <a:xfrm>
                <a:off x="19584" y="5603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64" name="Text Box 159"/>
              <p:cNvSpPr txBox="1">
                <a:spLocks noChangeArrowheads="1"/>
              </p:cNvSpPr>
              <p:nvPr/>
            </p:nvSpPr>
            <p:spPr bwMode="auto">
              <a:xfrm>
                <a:off x="19584" y="5891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 sz="700"/>
              </a:p>
              <a:p>
                <a:r>
                  <a:rPr lang="ru-RU" sz="700"/>
                  <a:t>   </a:t>
                </a:r>
                <a:r>
                  <a:rPr lang="en-US" sz="700"/>
                  <a:t>IC-78</a:t>
                </a:r>
                <a:endParaRPr lang="ru-RU" sz="700"/>
              </a:p>
            </p:txBody>
          </p:sp>
          <p:grpSp>
            <p:nvGrpSpPr>
              <p:cNvPr id="316765" name="Group 160"/>
              <p:cNvGrpSpPr>
                <a:grpSpLocks/>
              </p:cNvGrpSpPr>
              <p:nvPr/>
            </p:nvGrpSpPr>
            <p:grpSpPr bwMode="auto">
              <a:xfrm>
                <a:off x="19906" y="5379"/>
                <a:ext cx="493" cy="224"/>
                <a:chOff x="10546" y="4672"/>
                <a:chExt cx="493" cy="224"/>
              </a:xfrm>
            </p:grpSpPr>
            <p:sp>
              <p:nvSpPr>
                <p:cNvPr id="316766" name="Line 161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67" name="Line 162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68" name="Line 163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69" name="Line 164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70" name="Line 165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73" name="Group 166"/>
            <p:cNvGrpSpPr>
              <a:grpSpLocks/>
            </p:cNvGrpSpPr>
            <p:nvPr/>
          </p:nvGrpSpPr>
          <p:grpSpPr bwMode="auto">
            <a:xfrm>
              <a:off x="8813" y="1498"/>
              <a:ext cx="326" cy="320"/>
              <a:chOff x="21024" y="5362"/>
              <a:chExt cx="815" cy="800"/>
            </a:xfrm>
          </p:grpSpPr>
          <p:sp>
            <p:nvSpPr>
              <p:cNvPr id="316755" name="AutoShape 167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56" name="Text Box 168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 130</a:t>
                </a:r>
              </a:p>
            </p:txBody>
          </p:sp>
          <p:grpSp>
            <p:nvGrpSpPr>
              <p:cNvPr id="316757" name="Group 169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758" name="Line 170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59" name="Line 171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60" name="Line 172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61" name="Line 173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62" name="Line 174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74" name="Line 175"/>
            <p:cNvSpPr>
              <a:spLocks noChangeShapeType="1"/>
            </p:cNvSpPr>
            <p:nvPr/>
          </p:nvSpPr>
          <p:spPr bwMode="auto">
            <a:xfrm>
              <a:off x="7602" y="1822"/>
              <a:ext cx="126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16475" name="Group 176"/>
            <p:cNvGrpSpPr>
              <a:grpSpLocks/>
            </p:cNvGrpSpPr>
            <p:nvPr/>
          </p:nvGrpSpPr>
          <p:grpSpPr bwMode="auto">
            <a:xfrm>
              <a:off x="3917" y="2094"/>
              <a:ext cx="326" cy="320"/>
              <a:chOff x="21024" y="5362"/>
              <a:chExt cx="815" cy="800"/>
            </a:xfrm>
          </p:grpSpPr>
          <p:sp>
            <p:nvSpPr>
              <p:cNvPr id="316747" name="AutoShape 177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48" name="Text Box 178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 130</a:t>
                </a:r>
              </a:p>
            </p:txBody>
          </p:sp>
          <p:grpSp>
            <p:nvGrpSpPr>
              <p:cNvPr id="316749" name="Group 179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750" name="Line 180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51" name="Line 181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52" name="Line 182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53" name="Line 183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54" name="Line 184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76" name="Group 185"/>
            <p:cNvGrpSpPr>
              <a:grpSpLocks/>
            </p:cNvGrpSpPr>
            <p:nvPr/>
          </p:nvGrpSpPr>
          <p:grpSpPr bwMode="auto">
            <a:xfrm>
              <a:off x="2254" y="2094"/>
              <a:ext cx="326" cy="320"/>
              <a:chOff x="21024" y="5362"/>
              <a:chExt cx="815" cy="800"/>
            </a:xfrm>
          </p:grpSpPr>
          <p:sp>
            <p:nvSpPr>
              <p:cNvPr id="316739" name="AutoShape 186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40" name="Text Box 187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 130</a:t>
                </a:r>
              </a:p>
            </p:txBody>
          </p:sp>
          <p:grpSp>
            <p:nvGrpSpPr>
              <p:cNvPr id="316741" name="Group 188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742" name="Line 189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43" name="Line 190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44" name="Line 191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45" name="Line 192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46" name="Line 193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77" name="Text Box 194"/>
            <p:cNvSpPr txBox="1">
              <a:spLocks noChangeArrowheads="1"/>
            </p:cNvSpPr>
            <p:nvPr/>
          </p:nvSpPr>
          <p:spPr bwMode="auto">
            <a:xfrm>
              <a:off x="8122" y="2650"/>
              <a:ext cx="28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700"/>
            </a:p>
            <a:p>
              <a:r>
                <a:rPr lang="en-US" sz="700"/>
                <a:t> </a:t>
              </a:r>
              <a:r>
                <a:rPr lang="ru-RU" sz="700"/>
                <a:t>FT-2500</a:t>
              </a:r>
            </a:p>
          </p:txBody>
        </p:sp>
        <p:grpSp>
          <p:nvGrpSpPr>
            <p:cNvPr id="316478" name="Group 195"/>
            <p:cNvGrpSpPr>
              <a:grpSpLocks/>
            </p:cNvGrpSpPr>
            <p:nvPr/>
          </p:nvGrpSpPr>
          <p:grpSpPr bwMode="auto">
            <a:xfrm>
              <a:off x="3917" y="2491"/>
              <a:ext cx="267" cy="353"/>
              <a:chOff x="5387" y="3933"/>
              <a:chExt cx="781" cy="999"/>
            </a:xfrm>
          </p:grpSpPr>
          <p:sp>
            <p:nvSpPr>
              <p:cNvPr id="316732" name="Oval 196"/>
              <p:cNvSpPr>
                <a:spLocks noChangeArrowheads="1"/>
              </p:cNvSpPr>
              <p:nvPr/>
            </p:nvSpPr>
            <p:spPr bwMode="auto">
              <a:xfrm>
                <a:off x="5387" y="4212"/>
                <a:ext cx="720" cy="720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733" name="Group 197"/>
              <p:cNvGrpSpPr>
                <a:grpSpLocks/>
              </p:cNvGrpSpPr>
              <p:nvPr/>
            </p:nvGrpSpPr>
            <p:grpSpPr bwMode="auto">
              <a:xfrm>
                <a:off x="5675" y="3933"/>
                <a:ext cx="493" cy="224"/>
                <a:chOff x="10546" y="4672"/>
                <a:chExt cx="493" cy="224"/>
              </a:xfrm>
            </p:grpSpPr>
            <p:sp>
              <p:nvSpPr>
                <p:cNvPr id="316734" name="Line 198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35" name="Line 199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36" name="Line 200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37" name="Line 201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38" name="Line 202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79" name="Text Box 203"/>
            <p:cNvSpPr txBox="1">
              <a:spLocks noChangeArrowheads="1"/>
            </p:cNvSpPr>
            <p:nvPr/>
          </p:nvSpPr>
          <p:spPr bwMode="auto">
            <a:xfrm>
              <a:off x="680" y="4898"/>
              <a:ext cx="379" cy="1497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</p:txBody>
        </p:sp>
        <p:sp>
          <p:nvSpPr>
            <p:cNvPr id="316480" name="Text Box 204"/>
            <p:cNvSpPr txBox="1">
              <a:spLocks noChangeArrowheads="1"/>
            </p:cNvSpPr>
            <p:nvPr/>
          </p:nvSpPr>
          <p:spPr bwMode="auto">
            <a:xfrm>
              <a:off x="1613" y="4674"/>
              <a:ext cx="379" cy="22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ПСО</a:t>
              </a:r>
            </a:p>
            <a:p>
              <a:pPr algn="ctr"/>
              <a:r>
                <a:rPr lang="ru-RU" sz="700"/>
                <a:t>ПСС</a:t>
              </a:r>
            </a:p>
          </p:txBody>
        </p:sp>
        <p:sp>
          <p:nvSpPr>
            <p:cNvPr id="316481" name="Text Box 205"/>
            <p:cNvSpPr txBox="1">
              <a:spLocks noChangeArrowheads="1"/>
            </p:cNvSpPr>
            <p:nvPr/>
          </p:nvSpPr>
          <p:spPr bwMode="auto">
            <a:xfrm>
              <a:off x="1613" y="4896"/>
              <a:ext cx="379" cy="149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</p:txBody>
        </p:sp>
        <p:sp>
          <p:nvSpPr>
            <p:cNvPr id="316482" name="Text Box 206"/>
            <p:cNvSpPr txBox="1">
              <a:spLocks noChangeArrowheads="1"/>
            </p:cNvSpPr>
            <p:nvPr/>
          </p:nvSpPr>
          <p:spPr bwMode="auto">
            <a:xfrm>
              <a:off x="2074" y="4838"/>
              <a:ext cx="378" cy="1556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sp>
          <p:nvSpPr>
            <p:cNvPr id="316483" name="Text Box 207"/>
            <p:cNvSpPr txBox="1">
              <a:spLocks noChangeArrowheads="1"/>
            </p:cNvSpPr>
            <p:nvPr/>
          </p:nvSpPr>
          <p:spPr bwMode="auto">
            <a:xfrm>
              <a:off x="680" y="4682"/>
              <a:ext cx="360" cy="18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Взаимод. службы</a:t>
              </a:r>
            </a:p>
          </p:txBody>
        </p:sp>
        <p:sp>
          <p:nvSpPr>
            <p:cNvPr id="316484" name="Text Box 208"/>
            <p:cNvSpPr txBox="1">
              <a:spLocks noChangeArrowheads="1"/>
            </p:cNvSpPr>
            <p:nvPr/>
          </p:nvSpPr>
          <p:spPr bwMode="auto">
            <a:xfrm>
              <a:off x="2074" y="4674"/>
              <a:ext cx="378" cy="22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ГУ ГОЧС</a:t>
              </a:r>
            </a:p>
            <a:p>
              <a:pPr algn="ctr"/>
              <a:r>
                <a:rPr lang="ru-RU" sz="700"/>
                <a:t>ППУ</a:t>
              </a:r>
            </a:p>
          </p:txBody>
        </p:sp>
        <p:sp>
          <p:nvSpPr>
            <p:cNvPr id="316485" name="Line 209"/>
            <p:cNvSpPr>
              <a:spLocks noChangeShapeType="1"/>
            </p:cNvSpPr>
            <p:nvPr/>
          </p:nvSpPr>
          <p:spPr bwMode="auto">
            <a:xfrm>
              <a:off x="1938" y="6254"/>
              <a:ext cx="25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16486" name="Group 210"/>
            <p:cNvGrpSpPr>
              <a:grpSpLocks/>
            </p:cNvGrpSpPr>
            <p:nvPr/>
          </p:nvGrpSpPr>
          <p:grpSpPr bwMode="auto">
            <a:xfrm>
              <a:off x="1761" y="6163"/>
              <a:ext cx="186" cy="156"/>
              <a:chOff x="3312" y="6768"/>
              <a:chExt cx="288" cy="288"/>
            </a:xfrm>
          </p:grpSpPr>
          <p:sp>
            <p:nvSpPr>
              <p:cNvPr id="316730" name="Oval 211"/>
              <p:cNvSpPr>
                <a:spLocks noChangeArrowheads="1"/>
              </p:cNvSpPr>
              <p:nvPr/>
            </p:nvSpPr>
            <p:spPr bwMode="auto">
              <a:xfrm>
                <a:off x="3312" y="6768"/>
                <a:ext cx="288" cy="288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31" name="Line 212"/>
              <p:cNvSpPr>
                <a:spLocks noChangeShapeType="1"/>
              </p:cNvSpPr>
              <p:nvPr/>
            </p:nvSpPr>
            <p:spPr bwMode="auto">
              <a:xfrm>
                <a:off x="3600" y="6768"/>
                <a:ext cx="0" cy="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487" name="Group 213"/>
            <p:cNvGrpSpPr>
              <a:grpSpLocks/>
            </p:cNvGrpSpPr>
            <p:nvPr/>
          </p:nvGrpSpPr>
          <p:grpSpPr bwMode="auto">
            <a:xfrm>
              <a:off x="2192" y="6163"/>
              <a:ext cx="184" cy="175"/>
              <a:chOff x="3312" y="6768"/>
              <a:chExt cx="288" cy="288"/>
            </a:xfrm>
          </p:grpSpPr>
          <p:sp>
            <p:nvSpPr>
              <p:cNvPr id="316728" name="Oval 214"/>
              <p:cNvSpPr>
                <a:spLocks noChangeArrowheads="1"/>
              </p:cNvSpPr>
              <p:nvPr/>
            </p:nvSpPr>
            <p:spPr bwMode="auto">
              <a:xfrm>
                <a:off x="3312" y="6768"/>
                <a:ext cx="288" cy="288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29" name="Line 215"/>
              <p:cNvSpPr>
                <a:spLocks noChangeShapeType="1"/>
              </p:cNvSpPr>
              <p:nvPr/>
            </p:nvSpPr>
            <p:spPr bwMode="auto">
              <a:xfrm>
                <a:off x="3600" y="6768"/>
                <a:ext cx="0" cy="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16488" name="Line 216"/>
            <p:cNvSpPr>
              <a:spLocks noChangeShapeType="1"/>
            </p:cNvSpPr>
            <p:nvPr/>
          </p:nvSpPr>
          <p:spPr bwMode="auto">
            <a:xfrm flipH="1">
              <a:off x="608" y="6242"/>
              <a:ext cx="1157" cy="2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489" name="Text Box 217"/>
            <p:cNvSpPr txBox="1">
              <a:spLocks noChangeArrowheads="1"/>
            </p:cNvSpPr>
            <p:nvPr/>
          </p:nvSpPr>
          <p:spPr bwMode="auto">
            <a:xfrm>
              <a:off x="1613" y="4493"/>
              <a:ext cx="461" cy="11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Район ЧС</a:t>
              </a:r>
            </a:p>
          </p:txBody>
        </p:sp>
        <p:grpSp>
          <p:nvGrpSpPr>
            <p:cNvPr id="316490" name="Group 218"/>
            <p:cNvGrpSpPr>
              <a:grpSpLocks/>
            </p:cNvGrpSpPr>
            <p:nvPr/>
          </p:nvGrpSpPr>
          <p:grpSpPr bwMode="auto">
            <a:xfrm>
              <a:off x="392" y="6194"/>
              <a:ext cx="173" cy="144"/>
              <a:chOff x="864" y="9792"/>
              <a:chExt cx="432" cy="576"/>
            </a:xfrm>
          </p:grpSpPr>
          <p:sp>
            <p:nvSpPr>
              <p:cNvPr id="316726" name="Rectangle 219"/>
              <p:cNvSpPr>
                <a:spLocks noChangeArrowheads="1"/>
              </p:cNvSpPr>
              <p:nvPr/>
            </p:nvSpPr>
            <p:spPr bwMode="auto">
              <a:xfrm>
                <a:off x="1152" y="9936"/>
                <a:ext cx="144" cy="288"/>
              </a:xfrm>
              <a:prstGeom prst="rect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27" name="AutoShape 220"/>
              <p:cNvSpPr>
                <a:spLocks noChangeArrowheads="1"/>
              </p:cNvSpPr>
              <p:nvPr/>
            </p:nvSpPr>
            <p:spPr bwMode="auto">
              <a:xfrm rot="-5400000">
                <a:off x="720" y="9936"/>
                <a:ext cx="576" cy="28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0 w 21600"/>
                  <a:gd name="T13" fmla="*/ 4500 h 21600"/>
                  <a:gd name="T14" fmla="*/ 17100 w 21600"/>
                  <a:gd name="T15" fmla="*/ 17100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491" name="Group 221"/>
            <p:cNvGrpSpPr>
              <a:grpSpLocks/>
            </p:cNvGrpSpPr>
            <p:nvPr/>
          </p:nvGrpSpPr>
          <p:grpSpPr bwMode="auto">
            <a:xfrm>
              <a:off x="2107" y="4954"/>
              <a:ext cx="326" cy="319"/>
              <a:chOff x="21024" y="5362"/>
              <a:chExt cx="815" cy="800"/>
            </a:xfrm>
          </p:grpSpPr>
          <p:sp>
            <p:nvSpPr>
              <p:cNvPr id="316718" name="AutoShape 222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19" name="Text Box 223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 130</a:t>
                </a:r>
              </a:p>
            </p:txBody>
          </p:sp>
          <p:grpSp>
            <p:nvGrpSpPr>
              <p:cNvPr id="316720" name="Group 224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721" name="Line 225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22" name="Line 226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23" name="Line 227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24" name="Line 228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25" name="Line 229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92" name="Group 230"/>
            <p:cNvGrpSpPr>
              <a:grpSpLocks/>
            </p:cNvGrpSpPr>
            <p:nvPr/>
          </p:nvGrpSpPr>
          <p:grpSpPr bwMode="auto">
            <a:xfrm>
              <a:off x="1646" y="4954"/>
              <a:ext cx="326" cy="319"/>
              <a:chOff x="21024" y="5362"/>
              <a:chExt cx="815" cy="800"/>
            </a:xfrm>
          </p:grpSpPr>
          <p:sp>
            <p:nvSpPr>
              <p:cNvPr id="316710" name="AutoShape 231"/>
              <p:cNvSpPr>
                <a:spLocks noChangeArrowheads="1"/>
              </p:cNvSpPr>
              <p:nvPr/>
            </p:nvSpPr>
            <p:spPr bwMode="auto">
              <a:xfrm>
                <a:off x="21024" y="5586"/>
                <a:ext cx="720" cy="576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711" name="Text Box 232"/>
              <p:cNvSpPr txBox="1">
                <a:spLocks noChangeArrowheads="1"/>
              </p:cNvSpPr>
              <p:nvPr/>
            </p:nvSpPr>
            <p:spPr bwMode="auto">
              <a:xfrm>
                <a:off x="21024" y="5874"/>
                <a:ext cx="720" cy="2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r>
                  <a:rPr lang="ru-RU" sz="700"/>
                  <a:t>  </a:t>
                </a:r>
                <a:r>
                  <a:rPr lang="en-US" sz="700"/>
                  <a:t>IC-78</a:t>
                </a:r>
                <a:endParaRPr lang="ru-RU" sz="700"/>
              </a:p>
            </p:txBody>
          </p:sp>
          <p:grpSp>
            <p:nvGrpSpPr>
              <p:cNvPr id="316712" name="Group 233"/>
              <p:cNvGrpSpPr>
                <a:grpSpLocks/>
              </p:cNvGrpSpPr>
              <p:nvPr/>
            </p:nvGrpSpPr>
            <p:grpSpPr bwMode="auto">
              <a:xfrm>
                <a:off x="21346" y="5362"/>
                <a:ext cx="493" cy="224"/>
                <a:chOff x="10546" y="4672"/>
                <a:chExt cx="493" cy="224"/>
              </a:xfrm>
            </p:grpSpPr>
            <p:sp>
              <p:nvSpPr>
                <p:cNvPr id="316713" name="Line 234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14" name="Line 235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15" name="Line 236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16" name="Line 237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717" name="Line 238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493" name="Group 239"/>
            <p:cNvGrpSpPr>
              <a:grpSpLocks/>
            </p:cNvGrpSpPr>
            <p:nvPr/>
          </p:nvGrpSpPr>
          <p:grpSpPr bwMode="auto">
            <a:xfrm>
              <a:off x="2107" y="5357"/>
              <a:ext cx="305" cy="318"/>
              <a:chOff x="5101" y="11808"/>
              <a:chExt cx="764" cy="796"/>
            </a:xfrm>
          </p:grpSpPr>
          <p:grpSp>
            <p:nvGrpSpPr>
              <p:cNvPr id="316701" name="Group 240"/>
              <p:cNvGrpSpPr>
                <a:grpSpLocks/>
              </p:cNvGrpSpPr>
              <p:nvPr/>
            </p:nvGrpSpPr>
            <p:grpSpPr bwMode="auto">
              <a:xfrm>
                <a:off x="5196" y="11808"/>
                <a:ext cx="669" cy="796"/>
                <a:chOff x="5387" y="3933"/>
                <a:chExt cx="781" cy="999"/>
              </a:xfrm>
            </p:grpSpPr>
            <p:sp>
              <p:nvSpPr>
                <p:cNvPr id="316703" name="Oval 241"/>
                <p:cNvSpPr>
                  <a:spLocks noChangeArrowheads="1"/>
                </p:cNvSpPr>
                <p:nvPr/>
              </p:nvSpPr>
              <p:spPr bwMode="auto">
                <a:xfrm>
                  <a:off x="5387" y="4212"/>
                  <a:ext cx="720" cy="720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6704" name="Group 242"/>
                <p:cNvGrpSpPr>
                  <a:grpSpLocks/>
                </p:cNvGrpSpPr>
                <p:nvPr/>
              </p:nvGrpSpPr>
              <p:grpSpPr bwMode="auto">
                <a:xfrm>
                  <a:off x="5675" y="3933"/>
                  <a:ext cx="493" cy="224"/>
                  <a:chOff x="10546" y="4672"/>
                  <a:chExt cx="493" cy="224"/>
                </a:xfrm>
              </p:grpSpPr>
              <p:sp>
                <p:nvSpPr>
                  <p:cNvPr id="316705" name="Line 243"/>
                  <p:cNvSpPr>
                    <a:spLocks noChangeShapeType="1"/>
                  </p:cNvSpPr>
                  <p:nvPr/>
                </p:nvSpPr>
                <p:spPr bwMode="auto">
                  <a:xfrm rot="20400000" flipV="1">
                    <a:off x="10546" y="4752"/>
                    <a:ext cx="208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706" name="Line 244"/>
                  <p:cNvSpPr>
                    <a:spLocks noChangeShapeType="1"/>
                  </p:cNvSpPr>
                  <p:nvPr/>
                </p:nvSpPr>
                <p:spPr bwMode="auto">
                  <a:xfrm>
                    <a:off x="10716" y="4706"/>
                    <a:ext cx="144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707" name="Line 245"/>
                  <p:cNvSpPr>
                    <a:spLocks noChangeShapeType="1"/>
                  </p:cNvSpPr>
                  <p:nvPr/>
                </p:nvSpPr>
                <p:spPr bwMode="auto">
                  <a:xfrm rot="20280000" flipV="1">
                    <a:off x="10841" y="4734"/>
                    <a:ext cx="153" cy="8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708" name="Line 246"/>
                  <p:cNvSpPr>
                    <a:spLocks noChangeShapeType="1"/>
                  </p:cNvSpPr>
                  <p:nvPr/>
                </p:nvSpPr>
                <p:spPr bwMode="auto">
                  <a:xfrm rot="1380000">
                    <a:off x="10971" y="4706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709" name="Line 247"/>
                  <p:cNvSpPr>
                    <a:spLocks noChangeShapeType="1"/>
                  </p:cNvSpPr>
                  <p:nvPr/>
                </p:nvSpPr>
                <p:spPr bwMode="auto">
                  <a:xfrm rot="1140000" flipH="1">
                    <a:off x="10903" y="4672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6702" name="Text Box 248"/>
              <p:cNvSpPr txBox="1">
                <a:spLocks noChangeArrowheads="1"/>
              </p:cNvSpPr>
              <p:nvPr/>
            </p:nvSpPr>
            <p:spPr bwMode="auto">
              <a:xfrm>
                <a:off x="5101" y="12096"/>
                <a:ext cx="720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 sz="700"/>
              </a:p>
              <a:p>
                <a:r>
                  <a:rPr lang="en-US" sz="700"/>
                  <a:t>     1608</a:t>
                </a:r>
                <a:endParaRPr lang="ru-RU" sz="700"/>
              </a:p>
            </p:txBody>
          </p:sp>
        </p:grpSp>
        <p:grpSp>
          <p:nvGrpSpPr>
            <p:cNvPr id="316494" name="Group 249"/>
            <p:cNvGrpSpPr>
              <a:grpSpLocks/>
            </p:cNvGrpSpPr>
            <p:nvPr/>
          </p:nvGrpSpPr>
          <p:grpSpPr bwMode="auto">
            <a:xfrm>
              <a:off x="1646" y="5357"/>
              <a:ext cx="302" cy="318"/>
              <a:chOff x="3949" y="11808"/>
              <a:chExt cx="754" cy="796"/>
            </a:xfrm>
          </p:grpSpPr>
          <p:grpSp>
            <p:nvGrpSpPr>
              <p:cNvPr id="316692" name="Group 250"/>
              <p:cNvGrpSpPr>
                <a:grpSpLocks/>
              </p:cNvGrpSpPr>
              <p:nvPr/>
            </p:nvGrpSpPr>
            <p:grpSpPr bwMode="auto">
              <a:xfrm>
                <a:off x="4034" y="11808"/>
                <a:ext cx="669" cy="796"/>
                <a:chOff x="5387" y="3933"/>
                <a:chExt cx="781" cy="999"/>
              </a:xfrm>
            </p:grpSpPr>
            <p:sp>
              <p:nvSpPr>
                <p:cNvPr id="316694" name="Oval 251"/>
                <p:cNvSpPr>
                  <a:spLocks noChangeArrowheads="1"/>
                </p:cNvSpPr>
                <p:nvPr/>
              </p:nvSpPr>
              <p:spPr bwMode="auto">
                <a:xfrm>
                  <a:off x="5387" y="4212"/>
                  <a:ext cx="720" cy="720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6695" name="Group 252"/>
                <p:cNvGrpSpPr>
                  <a:grpSpLocks/>
                </p:cNvGrpSpPr>
                <p:nvPr/>
              </p:nvGrpSpPr>
              <p:grpSpPr bwMode="auto">
                <a:xfrm>
                  <a:off x="5675" y="3933"/>
                  <a:ext cx="493" cy="224"/>
                  <a:chOff x="10546" y="4672"/>
                  <a:chExt cx="493" cy="224"/>
                </a:xfrm>
              </p:grpSpPr>
              <p:sp>
                <p:nvSpPr>
                  <p:cNvPr id="316696" name="Line 253"/>
                  <p:cNvSpPr>
                    <a:spLocks noChangeShapeType="1"/>
                  </p:cNvSpPr>
                  <p:nvPr/>
                </p:nvSpPr>
                <p:spPr bwMode="auto">
                  <a:xfrm rot="20400000" flipV="1">
                    <a:off x="10546" y="4752"/>
                    <a:ext cx="208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97" name="Line 254"/>
                  <p:cNvSpPr>
                    <a:spLocks noChangeShapeType="1"/>
                  </p:cNvSpPr>
                  <p:nvPr/>
                </p:nvSpPr>
                <p:spPr bwMode="auto">
                  <a:xfrm>
                    <a:off x="10716" y="4706"/>
                    <a:ext cx="144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98" name="Line 255"/>
                  <p:cNvSpPr>
                    <a:spLocks noChangeShapeType="1"/>
                  </p:cNvSpPr>
                  <p:nvPr/>
                </p:nvSpPr>
                <p:spPr bwMode="auto">
                  <a:xfrm rot="20280000" flipV="1">
                    <a:off x="10841" y="4734"/>
                    <a:ext cx="153" cy="8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99" name="Line 256"/>
                  <p:cNvSpPr>
                    <a:spLocks noChangeShapeType="1"/>
                  </p:cNvSpPr>
                  <p:nvPr/>
                </p:nvSpPr>
                <p:spPr bwMode="auto">
                  <a:xfrm rot="1380000">
                    <a:off x="10971" y="4706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700" name="Line 257"/>
                  <p:cNvSpPr>
                    <a:spLocks noChangeShapeType="1"/>
                  </p:cNvSpPr>
                  <p:nvPr/>
                </p:nvSpPr>
                <p:spPr bwMode="auto">
                  <a:xfrm rot="1140000" flipH="1">
                    <a:off x="10903" y="4672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6693" name="Text Box 258"/>
              <p:cNvSpPr txBox="1">
                <a:spLocks noChangeArrowheads="1"/>
              </p:cNvSpPr>
              <p:nvPr/>
            </p:nvSpPr>
            <p:spPr bwMode="auto">
              <a:xfrm>
                <a:off x="3949" y="12096"/>
                <a:ext cx="720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 sz="700"/>
              </a:p>
              <a:p>
                <a:r>
                  <a:rPr lang="en-US" sz="700"/>
                  <a:t>     1608</a:t>
                </a:r>
                <a:endParaRPr lang="ru-RU" sz="700"/>
              </a:p>
            </p:txBody>
          </p:sp>
        </p:grpSp>
        <p:grpSp>
          <p:nvGrpSpPr>
            <p:cNvPr id="316495" name="Group 259"/>
            <p:cNvGrpSpPr>
              <a:grpSpLocks/>
            </p:cNvGrpSpPr>
            <p:nvPr/>
          </p:nvGrpSpPr>
          <p:grpSpPr bwMode="auto">
            <a:xfrm>
              <a:off x="752" y="5402"/>
              <a:ext cx="298" cy="318"/>
              <a:chOff x="2797" y="11808"/>
              <a:chExt cx="743" cy="795"/>
            </a:xfrm>
          </p:grpSpPr>
          <p:grpSp>
            <p:nvGrpSpPr>
              <p:cNvPr id="316683" name="Group 260"/>
              <p:cNvGrpSpPr>
                <a:grpSpLocks/>
              </p:cNvGrpSpPr>
              <p:nvPr/>
            </p:nvGrpSpPr>
            <p:grpSpPr bwMode="auto">
              <a:xfrm>
                <a:off x="2871" y="11808"/>
                <a:ext cx="669" cy="795"/>
                <a:chOff x="5387" y="3933"/>
                <a:chExt cx="781" cy="999"/>
              </a:xfrm>
            </p:grpSpPr>
            <p:sp>
              <p:nvSpPr>
                <p:cNvPr id="316685" name="Oval 261"/>
                <p:cNvSpPr>
                  <a:spLocks noChangeArrowheads="1"/>
                </p:cNvSpPr>
                <p:nvPr/>
              </p:nvSpPr>
              <p:spPr bwMode="auto">
                <a:xfrm>
                  <a:off x="5387" y="4212"/>
                  <a:ext cx="720" cy="720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6686" name="Group 262"/>
                <p:cNvGrpSpPr>
                  <a:grpSpLocks/>
                </p:cNvGrpSpPr>
                <p:nvPr/>
              </p:nvGrpSpPr>
              <p:grpSpPr bwMode="auto">
                <a:xfrm>
                  <a:off x="5675" y="3933"/>
                  <a:ext cx="493" cy="224"/>
                  <a:chOff x="10546" y="4672"/>
                  <a:chExt cx="493" cy="224"/>
                </a:xfrm>
              </p:grpSpPr>
              <p:sp>
                <p:nvSpPr>
                  <p:cNvPr id="316687" name="Line 263"/>
                  <p:cNvSpPr>
                    <a:spLocks noChangeShapeType="1"/>
                  </p:cNvSpPr>
                  <p:nvPr/>
                </p:nvSpPr>
                <p:spPr bwMode="auto">
                  <a:xfrm rot="20400000" flipV="1">
                    <a:off x="10546" y="4752"/>
                    <a:ext cx="208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88" name="Line 264"/>
                  <p:cNvSpPr>
                    <a:spLocks noChangeShapeType="1"/>
                  </p:cNvSpPr>
                  <p:nvPr/>
                </p:nvSpPr>
                <p:spPr bwMode="auto">
                  <a:xfrm>
                    <a:off x="10716" y="4706"/>
                    <a:ext cx="144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89" name="Line 265"/>
                  <p:cNvSpPr>
                    <a:spLocks noChangeShapeType="1"/>
                  </p:cNvSpPr>
                  <p:nvPr/>
                </p:nvSpPr>
                <p:spPr bwMode="auto">
                  <a:xfrm rot="20280000" flipV="1">
                    <a:off x="10841" y="4734"/>
                    <a:ext cx="153" cy="8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90" name="Line 266"/>
                  <p:cNvSpPr>
                    <a:spLocks noChangeShapeType="1"/>
                  </p:cNvSpPr>
                  <p:nvPr/>
                </p:nvSpPr>
                <p:spPr bwMode="auto">
                  <a:xfrm rot="1380000">
                    <a:off x="10971" y="4706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91" name="Line 267"/>
                  <p:cNvSpPr>
                    <a:spLocks noChangeShapeType="1"/>
                  </p:cNvSpPr>
                  <p:nvPr/>
                </p:nvSpPr>
                <p:spPr bwMode="auto">
                  <a:xfrm rot="1140000" flipH="1">
                    <a:off x="10903" y="4672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6684" name="Text Box 268"/>
              <p:cNvSpPr txBox="1">
                <a:spLocks noChangeArrowheads="1"/>
              </p:cNvSpPr>
              <p:nvPr/>
            </p:nvSpPr>
            <p:spPr bwMode="auto">
              <a:xfrm>
                <a:off x="2797" y="12096"/>
                <a:ext cx="720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 sz="700"/>
              </a:p>
              <a:p>
                <a:r>
                  <a:rPr lang="en-US" sz="700"/>
                  <a:t>  HX-242</a:t>
                </a:r>
                <a:endParaRPr lang="ru-RU" sz="700"/>
              </a:p>
            </p:txBody>
          </p:sp>
        </p:grpSp>
        <p:grpSp>
          <p:nvGrpSpPr>
            <p:cNvPr id="316496" name="Group 269"/>
            <p:cNvGrpSpPr>
              <a:grpSpLocks/>
            </p:cNvGrpSpPr>
            <p:nvPr/>
          </p:nvGrpSpPr>
          <p:grpSpPr bwMode="auto">
            <a:xfrm>
              <a:off x="2107" y="5760"/>
              <a:ext cx="305" cy="301"/>
              <a:chOff x="5101" y="12528"/>
              <a:chExt cx="764" cy="752"/>
            </a:xfrm>
          </p:grpSpPr>
          <p:grpSp>
            <p:nvGrpSpPr>
              <p:cNvPr id="316674" name="Group 270"/>
              <p:cNvGrpSpPr>
                <a:grpSpLocks/>
              </p:cNvGrpSpPr>
              <p:nvPr/>
            </p:nvGrpSpPr>
            <p:grpSpPr bwMode="auto">
              <a:xfrm>
                <a:off x="5196" y="12528"/>
                <a:ext cx="669" cy="752"/>
                <a:chOff x="5387" y="3933"/>
                <a:chExt cx="781" cy="999"/>
              </a:xfrm>
            </p:grpSpPr>
            <p:sp>
              <p:nvSpPr>
                <p:cNvPr id="316676" name="Oval 271"/>
                <p:cNvSpPr>
                  <a:spLocks noChangeArrowheads="1"/>
                </p:cNvSpPr>
                <p:nvPr/>
              </p:nvSpPr>
              <p:spPr bwMode="auto">
                <a:xfrm>
                  <a:off x="5387" y="4212"/>
                  <a:ext cx="720" cy="720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6677" name="Group 272"/>
                <p:cNvGrpSpPr>
                  <a:grpSpLocks/>
                </p:cNvGrpSpPr>
                <p:nvPr/>
              </p:nvGrpSpPr>
              <p:grpSpPr bwMode="auto">
                <a:xfrm>
                  <a:off x="5675" y="3933"/>
                  <a:ext cx="493" cy="224"/>
                  <a:chOff x="10546" y="4672"/>
                  <a:chExt cx="493" cy="224"/>
                </a:xfrm>
              </p:grpSpPr>
              <p:sp>
                <p:nvSpPr>
                  <p:cNvPr id="316678" name="Line 273"/>
                  <p:cNvSpPr>
                    <a:spLocks noChangeShapeType="1"/>
                  </p:cNvSpPr>
                  <p:nvPr/>
                </p:nvSpPr>
                <p:spPr bwMode="auto">
                  <a:xfrm rot="20400000" flipV="1">
                    <a:off x="10546" y="4752"/>
                    <a:ext cx="208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79" name="Line 274"/>
                  <p:cNvSpPr>
                    <a:spLocks noChangeShapeType="1"/>
                  </p:cNvSpPr>
                  <p:nvPr/>
                </p:nvSpPr>
                <p:spPr bwMode="auto">
                  <a:xfrm>
                    <a:off x="10716" y="4706"/>
                    <a:ext cx="144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80" name="Line 275"/>
                  <p:cNvSpPr>
                    <a:spLocks noChangeShapeType="1"/>
                  </p:cNvSpPr>
                  <p:nvPr/>
                </p:nvSpPr>
                <p:spPr bwMode="auto">
                  <a:xfrm rot="20280000" flipV="1">
                    <a:off x="10841" y="4734"/>
                    <a:ext cx="153" cy="8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81" name="Line 276"/>
                  <p:cNvSpPr>
                    <a:spLocks noChangeShapeType="1"/>
                  </p:cNvSpPr>
                  <p:nvPr/>
                </p:nvSpPr>
                <p:spPr bwMode="auto">
                  <a:xfrm rot="1380000">
                    <a:off x="10971" y="4706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682" name="Line 277"/>
                  <p:cNvSpPr>
                    <a:spLocks noChangeShapeType="1"/>
                  </p:cNvSpPr>
                  <p:nvPr/>
                </p:nvSpPr>
                <p:spPr bwMode="auto">
                  <a:xfrm rot="1140000" flipH="1">
                    <a:off x="10903" y="4672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6675" name="Text Box 278"/>
              <p:cNvSpPr txBox="1">
                <a:spLocks noChangeArrowheads="1"/>
              </p:cNvSpPr>
              <p:nvPr/>
            </p:nvSpPr>
            <p:spPr bwMode="auto">
              <a:xfrm>
                <a:off x="5101" y="12816"/>
                <a:ext cx="720" cy="3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 sz="700"/>
              </a:p>
              <a:p>
                <a:r>
                  <a:rPr lang="en-US" sz="700"/>
                  <a:t>     </a:t>
                </a:r>
                <a:r>
                  <a:rPr lang="ru-RU" sz="700"/>
                  <a:t>Р-809</a:t>
                </a:r>
              </a:p>
            </p:txBody>
          </p:sp>
        </p:grpSp>
        <p:sp>
          <p:nvSpPr>
            <p:cNvPr id="316497" name="Text Box 279"/>
            <p:cNvSpPr txBox="1">
              <a:spLocks noChangeArrowheads="1"/>
            </p:cNvSpPr>
            <p:nvPr/>
          </p:nvSpPr>
          <p:spPr bwMode="auto">
            <a:xfrm>
              <a:off x="7373" y="1152"/>
              <a:ext cx="345" cy="316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grpSp>
          <p:nvGrpSpPr>
            <p:cNvPr id="316498" name="Group 280"/>
            <p:cNvGrpSpPr>
              <a:grpSpLocks/>
            </p:cNvGrpSpPr>
            <p:nvPr/>
          </p:nvGrpSpPr>
          <p:grpSpPr bwMode="auto">
            <a:xfrm>
              <a:off x="7425" y="2496"/>
              <a:ext cx="268" cy="354"/>
              <a:chOff x="5387" y="3933"/>
              <a:chExt cx="781" cy="999"/>
            </a:xfrm>
          </p:grpSpPr>
          <p:sp>
            <p:nvSpPr>
              <p:cNvPr id="316667" name="Oval 281"/>
              <p:cNvSpPr>
                <a:spLocks noChangeArrowheads="1"/>
              </p:cNvSpPr>
              <p:nvPr/>
            </p:nvSpPr>
            <p:spPr bwMode="auto">
              <a:xfrm>
                <a:off x="5387" y="4212"/>
                <a:ext cx="720" cy="720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668" name="Group 282"/>
              <p:cNvGrpSpPr>
                <a:grpSpLocks/>
              </p:cNvGrpSpPr>
              <p:nvPr/>
            </p:nvGrpSpPr>
            <p:grpSpPr bwMode="auto">
              <a:xfrm>
                <a:off x="5675" y="3933"/>
                <a:ext cx="493" cy="224"/>
                <a:chOff x="10546" y="4672"/>
                <a:chExt cx="493" cy="224"/>
              </a:xfrm>
            </p:grpSpPr>
            <p:sp>
              <p:nvSpPr>
                <p:cNvPr id="316669" name="Line 283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70" name="Line 284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71" name="Line 285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72" name="Line 286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73" name="Line 287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499" name="Text Box 288"/>
            <p:cNvSpPr txBox="1">
              <a:spLocks noChangeArrowheads="1"/>
            </p:cNvSpPr>
            <p:nvPr/>
          </p:nvSpPr>
          <p:spPr bwMode="auto">
            <a:xfrm>
              <a:off x="7373" y="3974"/>
              <a:ext cx="345" cy="2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r>
                <a:rPr lang="ru-RU" sz="700"/>
                <a:t>  7-</a:t>
              </a:r>
              <a:r>
                <a:rPr lang="en-US" sz="700"/>
                <a:t>2</a:t>
              </a:r>
              <a:r>
                <a:rPr lang="ru-RU" sz="700"/>
                <a:t>6-9</a:t>
              </a:r>
              <a:r>
                <a:rPr lang="en-US" sz="700"/>
                <a:t>6</a:t>
              </a:r>
              <a:endParaRPr lang="ru-RU" sz="700"/>
            </a:p>
            <a:p>
              <a:r>
                <a:rPr lang="ru-RU" sz="700"/>
                <a:t>  7-27-41</a:t>
              </a:r>
            </a:p>
          </p:txBody>
        </p:sp>
        <p:sp>
          <p:nvSpPr>
            <p:cNvPr id="316500" name="Text Box 289"/>
            <p:cNvSpPr txBox="1">
              <a:spLocks noChangeArrowheads="1"/>
            </p:cNvSpPr>
            <p:nvPr/>
          </p:nvSpPr>
          <p:spPr bwMode="auto">
            <a:xfrm>
              <a:off x="7718" y="1708"/>
              <a:ext cx="346" cy="27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rIns="0"/>
            <a:lstStyle/>
            <a:p>
              <a:r>
                <a:rPr lang="ru-RU" sz="700"/>
                <a:t>    р/с 204                 </a:t>
              </a:r>
            </a:p>
            <a:p>
              <a:endParaRPr lang="ru-RU" sz="700"/>
            </a:p>
            <a:p>
              <a:r>
                <a:rPr lang="ru-RU" sz="700"/>
                <a:t>  СЗРЦ КВ</a:t>
              </a:r>
            </a:p>
          </p:txBody>
        </p:sp>
        <p:sp>
          <p:nvSpPr>
            <p:cNvPr id="316501" name="Text Box 290"/>
            <p:cNvSpPr txBox="1">
              <a:spLocks noChangeArrowheads="1"/>
            </p:cNvSpPr>
            <p:nvPr/>
          </p:nvSpPr>
          <p:spPr bwMode="auto">
            <a:xfrm>
              <a:off x="7373" y="978"/>
              <a:ext cx="344" cy="23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r>
                <a:rPr lang="ru-RU" sz="700"/>
                <a:t>ОД УФСБ области</a:t>
              </a:r>
            </a:p>
          </p:txBody>
        </p:sp>
        <p:sp>
          <p:nvSpPr>
            <p:cNvPr id="316502" name="Text Box 291"/>
            <p:cNvSpPr txBox="1">
              <a:spLocks noChangeArrowheads="1"/>
            </p:cNvSpPr>
            <p:nvPr/>
          </p:nvSpPr>
          <p:spPr bwMode="auto">
            <a:xfrm>
              <a:off x="6394" y="978"/>
              <a:ext cx="322" cy="23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endParaRPr lang="ru-RU" sz="700"/>
            </a:p>
            <a:p>
              <a:pPr algn="ctr"/>
              <a:r>
                <a:rPr lang="ru-RU" sz="700"/>
                <a:t> ЕДДС-01</a:t>
              </a:r>
            </a:p>
            <a:p>
              <a:endParaRPr lang="ru-RU" sz="700"/>
            </a:p>
          </p:txBody>
        </p:sp>
        <p:sp>
          <p:nvSpPr>
            <p:cNvPr id="316503" name="Text Box 292"/>
            <p:cNvSpPr txBox="1">
              <a:spLocks noChangeArrowheads="1"/>
            </p:cNvSpPr>
            <p:nvPr/>
          </p:nvSpPr>
          <p:spPr bwMode="auto">
            <a:xfrm>
              <a:off x="6394" y="1208"/>
              <a:ext cx="322" cy="3112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 sz="700"/>
            </a:p>
          </p:txBody>
        </p:sp>
        <p:grpSp>
          <p:nvGrpSpPr>
            <p:cNvPr id="316504" name="Group 293"/>
            <p:cNvGrpSpPr>
              <a:grpSpLocks/>
            </p:cNvGrpSpPr>
            <p:nvPr/>
          </p:nvGrpSpPr>
          <p:grpSpPr bwMode="auto">
            <a:xfrm>
              <a:off x="6428" y="2495"/>
              <a:ext cx="268" cy="354"/>
              <a:chOff x="5387" y="3933"/>
              <a:chExt cx="781" cy="999"/>
            </a:xfrm>
          </p:grpSpPr>
          <p:sp>
            <p:nvSpPr>
              <p:cNvPr id="316660" name="Oval 294"/>
              <p:cNvSpPr>
                <a:spLocks noChangeArrowheads="1"/>
              </p:cNvSpPr>
              <p:nvPr/>
            </p:nvSpPr>
            <p:spPr bwMode="auto">
              <a:xfrm>
                <a:off x="5387" y="4212"/>
                <a:ext cx="720" cy="720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661" name="Group 295"/>
              <p:cNvGrpSpPr>
                <a:grpSpLocks/>
              </p:cNvGrpSpPr>
              <p:nvPr/>
            </p:nvGrpSpPr>
            <p:grpSpPr bwMode="auto">
              <a:xfrm>
                <a:off x="5675" y="3933"/>
                <a:ext cx="493" cy="224"/>
                <a:chOff x="10546" y="4672"/>
                <a:chExt cx="493" cy="224"/>
              </a:xfrm>
            </p:grpSpPr>
            <p:sp>
              <p:nvSpPr>
                <p:cNvPr id="316662" name="Line 296"/>
                <p:cNvSpPr>
                  <a:spLocks noChangeShapeType="1"/>
                </p:cNvSpPr>
                <p:nvPr/>
              </p:nvSpPr>
              <p:spPr bwMode="auto">
                <a:xfrm rot="20400000" flipV="1">
                  <a:off x="10546" y="4752"/>
                  <a:ext cx="208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63" name="Line 297"/>
                <p:cNvSpPr>
                  <a:spLocks noChangeShapeType="1"/>
                </p:cNvSpPr>
                <p:nvPr/>
              </p:nvSpPr>
              <p:spPr bwMode="auto">
                <a:xfrm>
                  <a:off x="10716" y="4706"/>
                  <a:ext cx="144" cy="144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64" name="Line 298"/>
                <p:cNvSpPr>
                  <a:spLocks noChangeShapeType="1"/>
                </p:cNvSpPr>
                <p:nvPr/>
              </p:nvSpPr>
              <p:spPr bwMode="auto">
                <a:xfrm rot="20280000" flipV="1">
                  <a:off x="10841" y="4734"/>
                  <a:ext cx="153" cy="85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65" name="Line 299"/>
                <p:cNvSpPr>
                  <a:spLocks noChangeShapeType="1"/>
                </p:cNvSpPr>
                <p:nvPr/>
              </p:nvSpPr>
              <p:spPr bwMode="auto">
                <a:xfrm rot="1380000">
                  <a:off x="10971" y="4706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66" name="Line 300"/>
                <p:cNvSpPr>
                  <a:spLocks noChangeShapeType="1"/>
                </p:cNvSpPr>
                <p:nvPr/>
              </p:nvSpPr>
              <p:spPr bwMode="auto">
                <a:xfrm rot="1140000" flipH="1">
                  <a:off x="10903" y="4672"/>
                  <a:ext cx="68" cy="6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6505" name="Text Box 301"/>
            <p:cNvSpPr txBox="1">
              <a:spLocks noChangeArrowheads="1"/>
            </p:cNvSpPr>
            <p:nvPr/>
          </p:nvSpPr>
          <p:spPr bwMode="auto">
            <a:xfrm>
              <a:off x="6394" y="3974"/>
              <a:ext cx="345" cy="2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/>
              <a:endParaRPr lang="ru-RU" sz="700"/>
            </a:p>
            <a:p>
              <a:pPr algn="ctr"/>
              <a:r>
                <a:rPr lang="ru-RU" sz="700"/>
                <a:t> 74-602</a:t>
              </a:r>
            </a:p>
            <a:p>
              <a:r>
                <a:rPr lang="ru-RU" sz="700"/>
                <a:t>  180-501</a:t>
              </a:r>
            </a:p>
          </p:txBody>
        </p:sp>
        <p:sp>
          <p:nvSpPr>
            <p:cNvPr id="316506" name="Line 302"/>
            <p:cNvSpPr>
              <a:spLocks noChangeShapeType="1"/>
            </p:cNvSpPr>
            <p:nvPr/>
          </p:nvSpPr>
          <p:spPr bwMode="auto">
            <a:xfrm flipV="1">
              <a:off x="806" y="2858"/>
              <a:ext cx="7502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16507" name="Group 303"/>
            <p:cNvGrpSpPr>
              <a:grpSpLocks/>
            </p:cNvGrpSpPr>
            <p:nvPr/>
          </p:nvGrpSpPr>
          <p:grpSpPr bwMode="auto">
            <a:xfrm flipH="1">
              <a:off x="4925" y="3512"/>
              <a:ext cx="297" cy="439"/>
              <a:chOff x="21600" y="7619"/>
              <a:chExt cx="854" cy="1097"/>
            </a:xfrm>
          </p:grpSpPr>
          <p:grpSp>
            <p:nvGrpSpPr>
              <p:cNvPr id="316652" name="Group 304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657" name="Line 305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58" name="AutoShape 306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59" name="Line 307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53" name="Oval 308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54" name="Rectangle 309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55" name="Oval 310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56" name="Line 311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08" name="Group 312"/>
            <p:cNvGrpSpPr>
              <a:grpSpLocks/>
            </p:cNvGrpSpPr>
            <p:nvPr/>
          </p:nvGrpSpPr>
          <p:grpSpPr bwMode="auto">
            <a:xfrm flipH="1">
              <a:off x="5472" y="5414"/>
              <a:ext cx="297" cy="439"/>
              <a:chOff x="21600" y="7619"/>
              <a:chExt cx="854" cy="1097"/>
            </a:xfrm>
          </p:grpSpPr>
          <p:grpSp>
            <p:nvGrpSpPr>
              <p:cNvPr id="316644" name="Group 313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649" name="Line 314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50" name="AutoShape 315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51" name="Line 316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45" name="Oval 317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46" name="Rectangle 318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47" name="Oval 319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48" name="Line 320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09" name="Group 321"/>
            <p:cNvGrpSpPr>
              <a:grpSpLocks/>
            </p:cNvGrpSpPr>
            <p:nvPr/>
          </p:nvGrpSpPr>
          <p:grpSpPr bwMode="auto">
            <a:xfrm>
              <a:off x="5891" y="3512"/>
              <a:ext cx="297" cy="242"/>
              <a:chOff x="14583" y="8923"/>
              <a:chExt cx="743" cy="607"/>
            </a:xfrm>
          </p:grpSpPr>
          <p:sp>
            <p:nvSpPr>
              <p:cNvPr id="316638" name="Line 322"/>
              <p:cNvSpPr>
                <a:spLocks noChangeShapeType="1"/>
              </p:cNvSpPr>
              <p:nvPr/>
            </p:nvSpPr>
            <p:spPr bwMode="auto">
              <a:xfrm flipV="1">
                <a:off x="15326" y="9156"/>
                <a:ext cx="0" cy="3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639" name="Group 323"/>
              <p:cNvGrpSpPr>
                <a:grpSpLocks/>
              </p:cNvGrpSpPr>
              <p:nvPr/>
            </p:nvGrpSpPr>
            <p:grpSpPr bwMode="auto">
              <a:xfrm>
                <a:off x="14583" y="8923"/>
                <a:ext cx="743" cy="578"/>
                <a:chOff x="14583" y="8923"/>
                <a:chExt cx="743" cy="578"/>
              </a:xfrm>
            </p:grpSpPr>
            <p:sp>
              <p:nvSpPr>
                <p:cNvPr id="316640" name="Oval 324"/>
                <p:cNvSpPr>
                  <a:spLocks noChangeArrowheads="1"/>
                </p:cNvSpPr>
                <p:nvPr/>
              </p:nvSpPr>
              <p:spPr bwMode="auto">
                <a:xfrm flipV="1">
                  <a:off x="14597" y="8933"/>
                  <a:ext cx="478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41" name="Rectangle 325"/>
                <p:cNvSpPr>
                  <a:spLocks noChangeArrowheads="1"/>
                </p:cNvSpPr>
                <p:nvPr/>
              </p:nvSpPr>
              <p:spPr bwMode="auto">
                <a:xfrm flipV="1">
                  <a:off x="14583" y="8923"/>
                  <a:ext cx="271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42" name="Oval 326"/>
                <p:cNvSpPr>
                  <a:spLocks noChangeArrowheads="1"/>
                </p:cNvSpPr>
                <p:nvPr/>
              </p:nvSpPr>
              <p:spPr bwMode="auto">
                <a:xfrm flipV="1">
                  <a:off x="14811" y="9178"/>
                  <a:ext cx="19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43" name="Line 327"/>
                <p:cNvSpPr>
                  <a:spLocks noChangeShapeType="1"/>
                </p:cNvSpPr>
                <p:nvPr/>
              </p:nvSpPr>
              <p:spPr bwMode="auto">
                <a:xfrm flipV="1">
                  <a:off x="15075" y="9156"/>
                  <a:ext cx="251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316510" name="Group 328"/>
            <p:cNvGrpSpPr>
              <a:grpSpLocks/>
            </p:cNvGrpSpPr>
            <p:nvPr/>
          </p:nvGrpSpPr>
          <p:grpSpPr bwMode="auto">
            <a:xfrm>
              <a:off x="8788" y="3458"/>
              <a:ext cx="345" cy="489"/>
              <a:chOff x="22114" y="9830"/>
              <a:chExt cx="862" cy="1224"/>
            </a:xfrm>
          </p:grpSpPr>
          <p:grpSp>
            <p:nvGrpSpPr>
              <p:cNvPr id="316629" name="Group 329"/>
              <p:cNvGrpSpPr>
                <a:grpSpLocks/>
              </p:cNvGrpSpPr>
              <p:nvPr/>
            </p:nvGrpSpPr>
            <p:grpSpPr bwMode="auto">
              <a:xfrm flipH="1" flipV="1">
                <a:off x="22114" y="10190"/>
                <a:ext cx="677" cy="864"/>
                <a:chOff x="10224" y="7575"/>
                <a:chExt cx="720" cy="788"/>
              </a:xfrm>
            </p:grpSpPr>
            <p:sp>
              <p:nvSpPr>
                <p:cNvPr id="316635" name="Line 330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36" name="AutoShape 331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37" name="Line 332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30" name="Oval 333"/>
              <p:cNvSpPr>
                <a:spLocks noChangeArrowheads="1"/>
              </p:cNvSpPr>
              <p:nvPr/>
            </p:nvSpPr>
            <p:spPr bwMode="auto">
              <a:xfrm flipH="1" flipV="1">
                <a:off x="22435" y="9936"/>
                <a:ext cx="517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6631" name="Group 334"/>
              <p:cNvGrpSpPr>
                <a:grpSpLocks/>
              </p:cNvGrpSpPr>
              <p:nvPr/>
            </p:nvGrpSpPr>
            <p:grpSpPr bwMode="auto">
              <a:xfrm>
                <a:off x="22623" y="9830"/>
                <a:ext cx="353" cy="652"/>
                <a:chOff x="22809" y="9943"/>
                <a:chExt cx="375" cy="555"/>
              </a:xfrm>
            </p:grpSpPr>
            <p:sp>
              <p:nvSpPr>
                <p:cNvPr id="316633" name="Rectangle 335"/>
                <p:cNvSpPr>
                  <a:spLocks noChangeArrowheads="1"/>
                </p:cNvSpPr>
                <p:nvPr/>
              </p:nvSpPr>
              <p:spPr bwMode="auto">
                <a:xfrm flipH="1" flipV="1">
                  <a:off x="22809" y="9943"/>
                  <a:ext cx="375" cy="555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34" name="Oval 336"/>
                <p:cNvSpPr>
                  <a:spLocks noChangeArrowheads="1"/>
                </p:cNvSpPr>
                <p:nvPr/>
              </p:nvSpPr>
              <p:spPr bwMode="auto">
                <a:xfrm flipH="1" flipV="1">
                  <a:off x="22837" y="10212"/>
                  <a:ext cx="22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32" name="Line 337"/>
              <p:cNvSpPr>
                <a:spLocks noChangeShapeType="1"/>
              </p:cNvSpPr>
              <p:nvPr/>
            </p:nvSpPr>
            <p:spPr bwMode="auto">
              <a:xfrm flipH="1" flipV="1">
                <a:off x="22114" y="10193"/>
                <a:ext cx="32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1" name="Group 338"/>
            <p:cNvGrpSpPr>
              <a:grpSpLocks/>
            </p:cNvGrpSpPr>
            <p:nvPr/>
          </p:nvGrpSpPr>
          <p:grpSpPr bwMode="auto">
            <a:xfrm flipH="1">
              <a:off x="8122" y="3514"/>
              <a:ext cx="341" cy="438"/>
              <a:chOff x="21600" y="7619"/>
              <a:chExt cx="854" cy="1097"/>
            </a:xfrm>
          </p:grpSpPr>
          <p:grpSp>
            <p:nvGrpSpPr>
              <p:cNvPr id="316621" name="Group 339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626" name="Line 340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27" name="AutoShape 341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28" name="Line 342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22" name="Oval 343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23" name="Rectangle 344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24" name="Oval 345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25" name="Line 346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2" name="Group 347"/>
            <p:cNvGrpSpPr>
              <a:grpSpLocks/>
            </p:cNvGrpSpPr>
            <p:nvPr/>
          </p:nvGrpSpPr>
          <p:grpSpPr bwMode="auto">
            <a:xfrm flipH="1">
              <a:off x="6944" y="3530"/>
              <a:ext cx="331" cy="438"/>
              <a:chOff x="21600" y="7619"/>
              <a:chExt cx="854" cy="1097"/>
            </a:xfrm>
          </p:grpSpPr>
          <p:grpSp>
            <p:nvGrpSpPr>
              <p:cNvPr id="316613" name="Group 348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618" name="Line 349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19" name="AutoShape 350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20" name="Line 351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14" name="Oval 352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15" name="Rectangle 353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16" name="Oval 354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17" name="Line 355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3" name="Group 356"/>
            <p:cNvGrpSpPr>
              <a:grpSpLocks/>
            </p:cNvGrpSpPr>
            <p:nvPr/>
          </p:nvGrpSpPr>
          <p:grpSpPr bwMode="auto">
            <a:xfrm>
              <a:off x="3859" y="3500"/>
              <a:ext cx="342" cy="247"/>
              <a:chOff x="9504" y="8784"/>
              <a:chExt cx="854" cy="618"/>
            </a:xfrm>
          </p:grpSpPr>
          <p:grpSp>
            <p:nvGrpSpPr>
              <p:cNvPr id="316607" name="Group 357"/>
              <p:cNvGrpSpPr>
                <a:grpSpLocks/>
              </p:cNvGrpSpPr>
              <p:nvPr/>
            </p:nvGrpSpPr>
            <p:grpSpPr bwMode="auto">
              <a:xfrm>
                <a:off x="9504" y="8784"/>
                <a:ext cx="854" cy="578"/>
                <a:chOff x="15696" y="12240"/>
                <a:chExt cx="854" cy="578"/>
              </a:xfrm>
            </p:grpSpPr>
            <p:sp>
              <p:nvSpPr>
                <p:cNvPr id="316609" name="Oval 358"/>
                <p:cNvSpPr>
                  <a:spLocks noChangeArrowheads="1"/>
                </p:cNvSpPr>
                <p:nvPr/>
              </p:nvSpPr>
              <p:spPr bwMode="auto">
                <a:xfrm flipV="1">
                  <a:off x="15712" y="12250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10" name="Rectangle 359"/>
                <p:cNvSpPr>
                  <a:spLocks noChangeArrowheads="1"/>
                </p:cNvSpPr>
                <p:nvPr/>
              </p:nvSpPr>
              <p:spPr bwMode="auto">
                <a:xfrm flipV="1">
                  <a:off x="15696" y="12240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11" name="Oval 360"/>
                <p:cNvSpPr>
                  <a:spLocks noChangeArrowheads="1"/>
                </p:cNvSpPr>
                <p:nvPr/>
              </p:nvSpPr>
              <p:spPr bwMode="auto">
                <a:xfrm flipV="1">
                  <a:off x="15958" y="12495"/>
                  <a:ext cx="22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12" name="Line 361"/>
                <p:cNvSpPr>
                  <a:spLocks noChangeShapeType="1"/>
                </p:cNvSpPr>
                <p:nvPr/>
              </p:nvSpPr>
              <p:spPr bwMode="auto">
                <a:xfrm flipV="1">
                  <a:off x="16262" y="12473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08" name="Line 362"/>
              <p:cNvSpPr>
                <a:spLocks noChangeShapeType="1"/>
              </p:cNvSpPr>
              <p:nvPr/>
            </p:nvSpPr>
            <p:spPr bwMode="auto">
              <a:xfrm>
                <a:off x="10354" y="9028"/>
                <a:ext cx="0" cy="3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4" name="Group 363"/>
            <p:cNvGrpSpPr>
              <a:grpSpLocks/>
            </p:cNvGrpSpPr>
            <p:nvPr/>
          </p:nvGrpSpPr>
          <p:grpSpPr bwMode="auto">
            <a:xfrm flipH="1">
              <a:off x="2270" y="3514"/>
              <a:ext cx="297" cy="438"/>
              <a:chOff x="21600" y="7619"/>
              <a:chExt cx="854" cy="1097"/>
            </a:xfrm>
          </p:grpSpPr>
          <p:grpSp>
            <p:nvGrpSpPr>
              <p:cNvPr id="316599" name="Group 364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604" name="Line 365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05" name="AutoShape 366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606" name="Line 367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600" name="Oval 368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01" name="Rectangle 369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02" name="Oval 370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603" name="Line 371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5" name="Group 372"/>
            <p:cNvGrpSpPr>
              <a:grpSpLocks/>
            </p:cNvGrpSpPr>
            <p:nvPr/>
          </p:nvGrpSpPr>
          <p:grpSpPr bwMode="auto">
            <a:xfrm flipH="1">
              <a:off x="4480" y="3512"/>
              <a:ext cx="275" cy="439"/>
              <a:chOff x="21600" y="7619"/>
              <a:chExt cx="854" cy="1097"/>
            </a:xfrm>
          </p:grpSpPr>
          <p:grpSp>
            <p:nvGrpSpPr>
              <p:cNvPr id="316591" name="Group 373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596" name="Line 374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97" name="AutoShape 375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98" name="Line 376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592" name="Oval 377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93" name="Rectangle 378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94" name="Oval 379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95" name="Line 380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6" name="Group 381"/>
            <p:cNvGrpSpPr>
              <a:grpSpLocks/>
            </p:cNvGrpSpPr>
            <p:nvPr/>
          </p:nvGrpSpPr>
          <p:grpSpPr bwMode="auto">
            <a:xfrm>
              <a:off x="7379" y="3512"/>
              <a:ext cx="311" cy="247"/>
              <a:chOff x="18870" y="9826"/>
              <a:chExt cx="777" cy="618"/>
            </a:xfrm>
          </p:grpSpPr>
          <p:grpSp>
            <p:nvGrpSpPr>
              <p:cNvPr id="316585" name="Group 382"/>
              <p:cNvGrpSpPr>
                <a:grpSpLocks/>
              </p:cNvGrpSpPr>
              <p:nvPr/>
            </p:nvGrpSpPr>
            <p:grpSpPr bwMode="auto">
              <a:xfrm>
                <a:off x="18870" y="9826"/>
                <a:ext cx="777" cy="578"/>
                <a:chOff x="15696" y="12240"/>
                <a:chExt cx="854" cy="578"/>
              </a:xfrm>
            </p:grpSpPr>
            <p:sp>
              <p:nvSpPr>
                <p:cNvPr id="316587" name="Oval 383"/>
                <p:cNvSpPr>
                  <a:spLocks noChangeArrowheads="1"/>
                </p:cNvSpPr>
                <p:nvPr/>
              </p:nvSpPr>
              <p:spPr bwMode="auto">
                <a:xfrm flipV="1">
                  <a:off x="15712" y="12250"/>
                  <a:ext cx="550" cy="482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88" name="Rectangle 384"/>
                <p:cNvSpPr>
                  <a:spLocks noChangeArrowheads="1"/>
                </p:cNvSpPr>
                <p:nvPr/>
              </p:nvSpPr>
              <p:spPr bwMode="auto">
                <a:xfrm flipV="1">
                  <a:off x="15696" y="12240"/>
                  <a:ext cx="312" cy="578"/>
                </a:xfrm>
                <a:prstGeom prst="rect">
                  <a:avLst/>
                </a:prstGeom>
                <a:solidFill>
                  <a:srgbClr val="FFFFFF"/>
                </a:solidFill>
                <a:ln w="19050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89" name="Oval 385"/>
                <p:cNvSpPr>
                  <a:spLocks noChangeArrowheads="1"/>
                </p:cNvSpPr>
                <p:nvPr/>
              </p:nvSpPr>
              <p:spPr bwMode="auto">
                <a:xfrm flipV="1">
                  <a:off x="15958" y="12495"/>
                  <a:ext cx="22" cy="19"/>
                </a:xfrm>
                <a:prstGeom prst="ellipse">
                  <a:avLst/>
                </a:pr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90" name="Line 386"/>
                <p:cNvSpPr>
                  <a:spLocks noChangeShapeType="1"/>
                </p:cNvSpPr>
                <p:nvPr/>
              </p:nvSpPr>
              <p:spPr bwMode="auto">
                <a:xfrm flipV="1">
                  <a:off x="16262" y="12473"/>
                  <a:ext cx="288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586" name="Line 387"/>
              <p:cNvSpPr>
                <a:spLocks noChangeShapeType="1"/>
              </p:cNvSpPr>
              <p:nvPr/>
            </p:nvSpPr>
            <p:spPr bwMode="auto">
              <a:xfrm>
                <a:off x="19643" y="10070"/>
                <a:ext cx="0" cy="37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17" name="Group 388"/>
            <p:cNvGrpSpPr>
              <a:grpSpLocks/>
            </p:cNvGrpSpPr>
            <p:nvPr/>
          </p:nvGrpSpPr>
          <p:grpSpPr bwMode="auto">
            <a:xfrm flipH="1">
              <a:off x="6416" y="3499"/>
              <a:ext cx="274" cy="439"/>
              <a:chOff x="21600" y="7619"/>
              <a:chExt cx="854" cy="1097"/>
            </a:xfrm>
          </p:grpSpPr>
          <p:grpSp>
            <p:nvGrpSpPr>
              <p:cNvPr id="316577" name="Group 389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582" name="Line 390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83" name="AutoShape 391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84" name="Line 392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578" name="Oval 393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79" name="Rectangle 394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80" name="Oval 395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81" name="Line 396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16518" name="Line 397"/>
            <p:cNvSpPr>
              <a:spLocks noChangeShapeType="1"/>
            </p:cNvSpPr>
            <p:nvPr/>
          </p:nvSpPr>
          <p:spPr bwMode="auto">
            <a:xfrm>
              <a:off x="922" y="3745"/>
              <a:ext cx="7868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19" name="Line 398"/>
            <p:cNvSpPr>
              <a:spLocks noChangeShapeType="1"/>
            </p:cNvSpPr>
            <p:nvPr/>
          </p:nvSpPr>
          <p:spPr bwMode="auto">
            <a:xfrm flipH="1" flipV="1">
              <a:off x="749" y="2419"/>
              <a:ext cx="743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20" name="Text Box 399"/>
            <p:cNvSpPr txBox="1">
              <a:spLocks noChangeArrowheads="1"/>
            </p:cNvSpPr>
            <p:nvPr/>
          </p:nvSpPr>
          <p:spPr bwMode="auto">
            <a:xfrm>
              <a:off x="2534" y="6106"/>
              <a:ext cx="634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r>
                <a:rPr lang="ru-RU" sz="700"/>
                <a:t>СГУ оповещ.</a:t>
              </a:r>
            </a:p>
            <a:p>
              <a:r>
                <a:rPr lang="ru-RU" sz="700"/>
                <a:t>  населения</a:t>
              </a:r>
            </a:p>
            <a:p>
              <a:endParaRPr lang="ru-RU" sz="700"/>
            </a:p>
          </p:txBody>
        </p:sp>
        <p:sp>
          <p:nvSpPr>
            <p:cNvPr id="316521" name="Text Box 400"/>
            <p:cNvSpPr txBox="1">
              <a:spLocks noChangeArrowheads="1"/>
            </p:cNvSpPr>
            <p:nvPr/>
          </p:nvSpPr>
          <p:spPr bwMode="auto">
            <a:xfrm>
              <a:off x="691" y="5587"/>
              <a:ext cx="23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</p:txBody>
        </p:sp>
        <p:sp>
          <p:nvSpPr>
            <p:cNvPr id="316522" name="Text Box 401"/>
            <p:cNvSpPr txBox="1">
              <a:spLocks noChangeArrowheads="1"/>
            </p:cNvSpPr>
            <p:nvPr/>
          </p:nvSpPr>
          <p:spPr bwMode="auto">
            <a:xfrm>
              <a:off x="691" y="5933"/>
              <a:ext cx="23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ru-RU" sz="700"/>
            </a:p>
          </p:txBody>
        </p:sp>
        <p:grpSp>
          <p:nvGrpSpPr>
            <p:cNvPr id="316523" name="Group 402"/>
            <p:cNvGrpSpPr>
              <a:grpSpLocks/>
            </p:cNvGrpSpPr>
            <p:nvPr/>
          </p:nvGrpSpPr>
          <p:grpSpPr bwMode="auto">
            <a:xfrm>
              <a:off x="4838" y="4682"/>
              <a:ext cx="379" cy="1712"/>
              <a:chOff x="11952" y="11850"/>
              <a:chExt cx="947" cy="4278"/>
            </a:xfrm>
          </p:grpSpPr>
          <p:sp>
            <p:nvSpPr>
              <p:cNvPr id="316575" name="Text Box 403"/>
              <p:cNvSpPr txBox="1">
                <a:spLocks noChangeArrowheads="1"/>
              </p:cNvSpPr>
              <p:nvPr/>
            </p:nvSpPr>
            <p:spPr bwMode="auto">
              <a:xfrm>
                <a:off x="11952" y="12384"/>
                <a:ext cx="947" cy="374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576" name="Text Box 404"/>
              <p:cNvSpPr txBox="1">
                <a:spLocks noChangeArrowheads="1"/>
              </p:cNvSpPr>
              <p:nvPr/>
            </p:nvSpPr>
            <p:spPr bwMode="auto">
              <a:xfrm>
                <a:off x="11952" y="11850"/>
                <a:ext cx="947" cy="53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/>
                  <a:t>Упр. октябрьской ж/д</a:t>
                </a:r>
              </a:p>
            </p:txBody>
          </p:sp>
        </p:grpSp>
        <p:grpSp>
          <p:nvGrpSpPr>
            <p:cNvPr id="316524" name="Group 405"/>
            <p:cNvGrpSpPr>
              <a:grpSpLocks/>
            </p:cNvGrpSpPr>
            <p:nvPr/>
          </p:nvGrpSpPr>
          <p:grpSpPr bwMode="auto">
            <a:xfrm>
              <a:off x="6000" y="4682"/>
              <a:ext cx="379" cy="1711"/>
              <a:chOff x="15120" y="11994"/>
              <a:chExt cx="947" cy="4278"/>
            </a:xfrm>
          </p:grpSpPr>
          <p:sp>
            <p:nvSpPr>
              <p:cNvPr id="316573" name="Text Box 406"/>
              <p:cNvSpPr txBox="1">
                <a:spLocks noChangeArrowheads="1"/>
              </p:cNvSpPr>
              <p:nvPr/>
            </p:nvSpPr>
            <p:spPr bwMode="auto">
              <a:xfrm>
                <a:off x="15120" y="12528"/>
                <a:ext cx="947" cy="374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574" name="Text Box 407"/>
              <p:cNvSpPr txBox="1">
                <a:spLocks noChangeArrowheads="1"/>
              </p:cNvSpPr>
              <p:nvPr/>
            </p:nvSpPr>
            <p:spPr bwMode="auto">
              <a:xfrm>
                <a:off x="15120" y="11994"/>
                <a:ext cx="947" cy="53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/>
                  <a:t>ФГУ </a:t>
                </a:r>
              </a:p>
              <a:p>
                <a:pPr algn="ctr"/>
                <a:r>
                  <a:rPr lang="ru-RU" sz="700"/>
                  <a:t>ГСЭН</a:t>
                </a:r>
              </a:p>
            </p:txBody>
          </p:sp>
        </p:grpSp>
        <p:grpSp>
          <p:nvGrpSpPr>
            <p:cNvPr id="316525" name="Group 408"/>
            <p:cNvGrpSpPr>
              <a:grpSpLocks/>
            </p:cNvGrpSpPr>
            <p:nvPr/>
          </p:nvGrpSpPr>
          <p:grpSpPr bwMode="auto">
            <a:xfrm>
              <a:off x="6566" y="4666"/>
              <a:ext cx="379" cy="1711"/>
              <a:chOff x="15120" y="11994"/>
              <a:chExt cx="947" cy="4278"/>
            </a:xfrm>
          </p:grpSpPr>
          <p:sp>
            <p:nvSpPr>
              <p:cNvPr id="316571" name="Text Box 409"/>
              <p:cNvSpPr txBox="1">
                <a:spLocks noChangeArrowheads="1"/>
              </p:cNvSpPr>
              <p:nvPr/>
            </p:nvSpPr>
            <p:spPr bwMode="auto">
              <a:xfrm>
                <a:off x="15120" y="12528"/>
                <a:ext cx="947" cy="374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700"/>
              </a:p>
            </p:txBody>
          </p:sp>
          <p:sp>
            <p:nvSpPr>
              <p:cNvPr id="316572" name="Text Box 410"/>
              <p:cNvSpPr txBox="1">
                <a:spLocks noChangeArrowheads="1"/>
              </p:cNvSpPr>
              <p:nvPr/>
            </p:nvSpPr>
            <p:spPr bwMode="auto">
              <a:xfrm>
                <a:off x="15120" y="11994"/>
                <a:ext cx="947" cy="534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pPr algn="ctr"/>
                <a:r>
                  <a:rPr lang="ru-RU" sz="700"/>
                  <a:t>Ком. по охране здоров. насел.</a:t>
                </a:r>
              </a:p>
            </p:txBody>
          </p:sp>
        </p:grpSp>
        <p:grpSp>
          <p:nvGrpSpPr>
            <p:cNvPr id="316526" name="Group 411"/>
            <p:cNvGrpSpPr>
              <a:grpSpLocks/>
            </p:cNvGrpSpPr>
            <p:nvPr/>
          </p:nvGrpSpPr>
          <p:grpSpPr bwMode="auto">
            <a:xfrm flipH="1">
              <a:off x="4896" y="5414"/>
              <a:ext cx="297" cy="439"/>
              <a:chOff x="21600" y="7619"/>
              <a:chExt cx="854" cy="1097"/>
            </a:xfrm>
          </p:grpSpPr>
          <p:grpSp>
            <p:nvGrpSpPr>
              <p:cNvPr id="316563" name="Group 412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568" name="Line 413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69" name="AutoShape 414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70" name="Line 415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564" name="Oval 416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65" name="Rectangle 417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66" name="Oval 418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67" name="Line 419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27" name="Group 420"/>
            <p:cNvGrpSpPr>
              <a:grpSpLocks/>
            </p:cNvGrpSpPr>
            <p:nvPr/>
          </p:nvGrpSpPr>
          <p:grpSpPr bwMode="auto">
            <a:xfrm flipH="1">
              <a:off x="6048" y="5414"/>
              <a:ext cx="297" cy="439"/>
              <a:chOff x="21600" y="7619"/>
              <a:chExt cx="854" cy="1097"/>
            </a:xfrm>
          </p:grpSpPr>
          <p:grpSp>
            <p:nvGrpSpPr>
              <p:cNvPr id="316555" name="Group 421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560" name="Line 422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61" name="AutoShape 423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62" name="Line 424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556" name="Oval 425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57" name="Rectangle 426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58" name="Oval 427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59" name="Line 428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16528" name="Group 429"/>
            <p:cNvGrpSpPr>
              <a:grpSpLocks/>
            </p:cNvGrpSpPr>
            <p:nvPr/>
          </p:nvGrpSpPr>
          <p:grpSpPr bwMode="auto">
            <a:xfrm flipH="1">
              <a:off x="6624" y="5414"/>
              <a:ext cx="297" cy="439"/>
              <a:chOff x="21600" y="7619"/>
              <a:chExt cx="854" cy="1097"/>
            </a:xfrm>
          </p:grpSpPr>
          <p:grpSp>
            <p:nvGrpSpPr>
              <p:cNvPr id="316547" name="Group 430"/>
              <p:cNvGrpSpPr>
                <a:grpSpLocks/>
              </p:cNvGrpSpPr>
              <p:nvPr/>
            </p:nvGrpSpPr>
            <p:grpSpPr bwMode="auto">
              <a:xfrm flipH="1" flipV="1">
                <a:off x="21600" y="7852"/>
                <a:ext cx="720" cy="864"/>
                <a:chOff x="10224" y="7575"/>
                <a:chExt cx="720" cy="788"/>
              </a:xfrm>
            </p:grpSpPr>
            <p:sp>
              <p:nvSpPr>
                <p:cNvPr id="316552" name="Line 431"/>
                <p:cNvSpPr>
                  <a:spLocks noChangeShapeType="1"/>
                </p:cNvSpPr>
                <p:nvPr/>
              </p:nvSpPr>
              <p:spPr bwMode="auto">
                <a:xfrm>
                  <a:off x="10944" y="7711"/>
                  <a:ext cx="0" cy="652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53" name="AutoShape 432"/>
                <p:cNvSpPr>
                  <a:spLocks noChangeArrowheads="1"/>
                </p:cNvSpPr>
                <p:nvPr/>
              </p:nvSpPr>
              <p:spPr bwMode="auto">
                <a:xfrm rot="-5400000">
                  <a:off x="10224" y="7575"/>
                  <a:ext cx="288" cy="288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6554" name="Line 433"/>
                <p:cNvSpPr>
                  <a:spLocks noChangeShapeType="1"/>
                </p:cNvSpPr>
                <p:nvPr/>
              </p:nvSpPr>
              <p:spPr bwMode="auto">
                <a:xfrm>
                  <a:off x="10512" y="7711"/>
                  <a:ext cx="432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6548" name="Oval 434"/>
              <p:cNvSpPr>
                <a:spLocks noChangeArrowheads="1"/>
              </p:cNvSpPr>
              <p:nvPr/>
            </p:nvSpPr>
            <p:spPr bwMode="auto">
              <a:xfrm flipH="1" flipV="1">
                <a:off x="21888" y="7629"/>
                <a:ext cx="550" cy="482"/>
              </a:xfrm>
              <a:prstGeom prst="ellipse">
                <a:avLst/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49" name="Rectangle 435"/>
              <p:cNvSpPr>
                <a:spLocks noChangeArrowheads="1"/>
              </p:cNvSpPr>
              <p:nvPr/>
            </p:nvSpPr>
            <p:spPr bwMode="auto">
              <a:xfrm flipH="1" flipV="1">
                <a:off x="22142" y="7619"/>
                <a:ext cx="312" cy="578"/>
              </a:xfrm>
              <a:prstGeom prst="rect">
                <a:avLst/>
              </a:prstGeom>
              <a:solidFill>
                <a:srgbClr val="FFFFFF"/>
              </a:solidFill>
              <a:ln w="19050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50" name="Oval 436"/>
              <p:cNvSpPr>
                <a:spLocks noChangeArrowheads="1"/>
              </p:cNvSpPr>
              <p:nvPr/>
            </p:nvSpPr>
            <p:spPr bwMode="auto">
              <a:xfrm flipH="1" flipV="1">
                <a:off x="22170" y="7874"/>
                <a:ext cx="22" cy="19"/>
              </a:xfrm>
              <a:prstGeom prst="ellipse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6551" name="Line 437"/>
              <p:cNvSpPr>
                <a:spLocks noChangeShapeType="1"/>
              </p:cNvSpPr>
              <p:nvPr/>
            </p:nvSpPr>
            <p:spPr bwMode="auto">
              <a:xfrm flipH="1" flipV="1">
                <a:off x="21600" y="7852"/>
                <a:ext cx="288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16529" name="Line 438"/>
            <p:cNvSpPr>
              <a:spLocks noChangeShapeType="1"/>
            </p:cNvSpPr>
            <p:nvPr/>
          </p:nvSpPr>
          <p:spPr bwMode="auto">
            <a:xfrm>
              <a:off x="7891" y="3744"/>
              <a:ext cx="0" cy="190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0" name="Line 439"/>
            <p:cNvSpPr>
              <a:spLocks noChangeShapeType="1"/>
            </p:cNvSpPr>
            <p:nvPr/>
          </p:nvSpPr>
          <p:spPr bwMode="auto">
            <a:xfrm flipH="1">
              <a:off x="5184" y="5645"/>
              <a:ext cx="270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1" name="Line 440"/>
            <p:cNvSpPr>
              <a:spLocks noChangeShapeType="1"/>
            </p:cNvSpPr>
            <p:nvPr/>
          </p:nvSpPr>
          <p:spPr bwMode="auto">
            <a:xfrm>
              <a:off x="2707" y="2423"/>
              <a:ext cx="0" cy="285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2" name="Line 441"/>
            <p:cNvSpPr>
              <a:spLocks noChangeShapeType="1"/>
            </p:cNvSpPr>
            <p:nvPr/>
          </p:nvSpPr>
          <p:spPr bwMode="auto">
            <a:xfrm>
              <a:off x="1670" y="5280"/>
              <a:ext cx="1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3" name="Line 442"/>
            <p:cNvSpPr>
              <a:spLocks noChangeShapeType="1"/>
            </p:cNvSpPr>
            <p:nvPr/>
          </p:nvSpPr>
          <p:spPr bwMode="auto">
            <a:xfrm flipV="1">
              <a:off x="824" y="5689"/>
              <a:ext cx="2399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4" name="Line 443"/>
            <p:cNvSpPr>
              <a:spLocks noChangeShapeType="1"/>
            </p:cNvSpPr>
            <p:nvPr/>
          </p:nvSpPr>
          <p:spPr bwMode="auto">
            <a:xfrm>
              <a:off x="3226" y="2854"/>
              <a:ext cx="0" cy="283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5" name="Rectangle 444"/>
            <p:cNvSpPr>
              <a:spLocks noChangeArrowheads="1"/>
            </p:cNvSpPr>
            <p:nvPr/>
          </p:nvSpPr>
          <p:spPr bwMode="auto">
            <a:xfrm>
              <a:off x="1193" y="4658"/>
              <a:ext cx="360" cy="1841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6536" name="Line 445"/>
            <p:cNvSpPr>
              <a:spLocks noChangeShapeType="1"/>
            </p:cNvSpPr>
            <p:nvPr/>
          </p:nvSpPr>
          <p:spPr bwMode="auto">
            <a:xfrm>
              <a:off x="1184" y="4898"/>
              <a:ext cx="36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16537" name="Group 446"/>
            <p:cNvGrpSpPr>
              <a:grpSpLocks/>
            </p:cNvGrpSpPr>
            <p:nvPr/>
          </p:nvGrpSpPr>
          <p:grpSpPr bwMode="auto">
            <a:xfrm>
              <a:off x="1256" y="5330"/>
              <a:ext cx="302" cy="318"/>
              <a:chOff x="3949" y="11808"/>
              <a:chExt cx="754" cy="796"/>
            </a:xfrm>
          </p:grpSpPr>
          <p:grpSp>
            <p:nvGrpSpPr>
              <p:cNvPr id="316538" name="Group 447"/>
              <p:cNvGrpSpPr>
                <a:grpSpLocks/>
              </p:cNvGrpSpPr>
              <p:nvPr/>
            </p:nvGrpSpPr>
            <p:grpSpPr bwMode="auto">
              <a:xfrm>
                <a:off x="4034" y="11808"/>
                <a:ext cx="669" cy="796"/>
                <a:chOff x="5387" y="3933"/>
                <a:chExt cx="781" cy="999"/>
              </a:xfrm>
            </p:grpSpPr>
            <p:sp>
              <p:nvSpPr>
                <p:cNvPr id="316540" name="Oval 448"/>
                <p:cNvSpPr>
                  <a:spLocks noChangeArrowheads="1"/>
                </p:cNvSpPr>
                <p:nvPr/>
              </p:nvSpPr>
              <p:spPr bwMode="auto">
                <a:xfrm>
                  <a:off x="5387" y="4212"/>
                  <a:ext cx="720" cy="720"/>
                </a:xfrm>
                <a:prstGeom prst="ellipse">
                  <a:avLst/>
                </a:prstGeom>
                <a:solidFill>
                  <a:srgbClr val="FFFFFF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6541" name="Group 449"/>
                <p:cNvGrpSpPr>
                  <a:grpSpLocks/>
                </p:cNvGrpSpPr>
                <p:nvPr/>
              </p:nvGrpSpPr>
              <p:grpSpPr bwMode="auto">
                <a:xfrm>
                  <a:off x="5675" y="3933"/>
                  <a:ext cx="493" cy="224"/>
                  <a:chOff x="10546" y="4672"/>
                  <a:chExt cx="493" cy="224"/>
                </a:xfrm>
              </p:grpSpPr>
              <p:sp>
                <p:nvSpPr>
                  <p:cNvPr id="316542" name="Line 450"/>
                  <p:cNvSpPr>
                    <a:spLocks noChangeShapeType="1"/>
                  </p:cNvSpPr>
                  <p:nvPr/>
                </p:nvSpPr>
                <p:spPr bwMode="auto">
                  <a:xfrm rot="20400000" flipV="1">
                    <a:off x="10546" y="4752"/>
                    <a:ext cx="208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543" name="Line 451"/>
                  <p:cNvSpPr>
                    <a:spLocks noChangeShapeType="1"/>
                  </p:cNvSpPr>
                  <p:nvPr/>
                </p:nvSpPr>
                <p:spPr bwMode="auto">
                  <a:xfrm>
                    <a:off x="10716" y="4706"/>
                    <a:ext cx="144" cy="144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544" name="Line 452"/>
                  <p:cNvSpPr>
                    <a:spLocks noChangeShapeType="1"/>
                  </p:cNvSpPr>
                  <p:nvPr/>
                </p:nvSpPr>
                <p:spPr bwMode="auto">
                  <a:xfrm rot="20280000" flipV="1">
                    <a:off x="10841" y="4734"/>
                    <a:ext cx="153" cy="85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545" name="Line 453"/>
                  <p:cNvSpPr>
                    <a:spLocks noChangeShapeType="1"/>
                  </p:cNvSpPr>
                  <p:nvPr/>
                </p:nvSpPr>
                <p:spPr bwMode="auto">
                  <a:xfrm rot="1380000">
                    <a:off x="10971" y="4706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6546" name="Line 454"/>
                  <p:cNvSpPr>
                    <a:spLocks noChangeShapeType="1"/>
                  </p:cNvSpPr>
                  <p:nvPr/>
                </p:nvSpPr>
                <p:spPr bwMode="auto">
                  <a:xfrm rot="1140000" flipH="1">
                    <a:off x="10903" y="4672"/>
                    <a:ext cx="68" cy="6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6539" name="Text Box 455"/>
              <p:cNvSpPr txBox="1">
                <a:spLocks noChangeArrowheads="1"/>
              </p:cNvSpPr>
              <p:nvPr/>
            </p:nvSpPr>
            <p:spPr bwMode="auto">
              <a:xfrm>
                <a:off x="3949" y="12096"/>
                <a:ext cx="720" cy="3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/>
              <a:lstStyle/>
              <a:p>
                <a:endParaRPr lang="en-US" sz="700"/>
              </a:p>
              <a:p>
                <a:r>
                  <a:rPr lang="en-US" sz="700"/>
                  <a:t>     1608</a:t>
                </a:r>
                <a:endParaRPr lang="ru-RU" sz="700"/>
              </a:p>
            </p:txBody>
          </p:sp>
        </p:grpSp>
      </p:grpSp>
      <p:sp>
        <p:nvSpPr>
          <p:cNvPr id="316418" name="Text Box 456"/>
          <p:cNvSpPr txBox="1">
            <a:spLocks noChangeArrowheads="1"/>
          </p:cNvSpPr>
          <p:nvPr/>
        </p:nvSpPr>
        <p:spPr bwMode="auto">
          <a:xfrm>
            <a:off x="9642475" y="0"/>
            <a:ext cx="690563" cy="234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76" tIns="37838" rIns="75676" bIns="37838">
            <a:spAutoFit/>
          </a:bodyPr>
          <a:lstStyle/>
          <a:p>
            <a:pPr algn="r">
              <a:spcBef>
                <a:spcPct val="50000"/>
              </a:spcBef>
            </a:pPr>
            <a:r>
              <a:rPr lang="ru-RU" sz="1000">
                <a:latin typeface="Calibri" pitchFamily="34" charset="0"/>
              </a:rPr>
              <a:t>п. 6.3.1.</a:t>
            </a:r>
          </a:p>
        </p:txBody>
      </p:sp>
      <p:sp>
        <p:nvSpPr>
          <p:cNvPr id="45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(система телекоммуникационного обеспечения)</a:t>
            </a:r>
          </a:p>
        </p:txBody>
      </p:sp>
      <p:sp>
        <p:nvSpPr>
          <p:cNvPr id="31642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7.4.1.</a:t>
            </a:r>
          </a:p>
        </p:txBody>
      </p:sp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4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3000"/>
            <a:ext cx="10333038" cy="23225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ЗОНАМ ПОКРЫТИЯ СОТОВЫМИ ОПЕРАТОРАМИ</a:t>
            </a:r>
          </a:p>
        </p:txBody>
      </p:sp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5666" name="Picture 3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246961"/>
            <a:ext cx="10310813" cy="71271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7182743" y="3260160"/>
            <a:ext cx="1000132" cy="18187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ПЛОСКАЯ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5150886" y="4295028"/>
            <a:ext cx="762420" cy="18187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Лыткарино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4806478" y="4385967"/>
            <a:ext cx="1709805" cy="504332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НОВОИВАНОВСКАЯй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25668" name="Группа 405"/>
          <p:cNvGrpSpPr>
            <a:grpSpLocks/>
          </p:cNvGrpSpPr>
          <p:nvPr/>
        </p:nvGrpSpPr>
        <p:grpSpPr bwMode="auto">
          <a:xfrm>
            <a:off x="2406650" y="5124450"/>
            <a:ext cx="330200" cy="338138"/>
            <a:chOff x="5305648" y="3429000"/>
            <a:chExt cx="410304" cy="396000"/>
          </a:xfrm>
        </p:grpSpPr>
        <p:sp>
          <p:nvSpPr>
            <p:cNvPr id="325678" name="Freeform 563"/>
            <p:cNvSpPr>
              <a:spLocks noChangeAspect="1"/>
            </p:cNvSpPr>
            <p:nvPr/>
          </p:nvSpPr>
          <p:spPr bwMode="auto">
            <a:xfrm>
              <a:off x="5305648" y="3429000"/>
              <a:ext cx="410304" cy="208394"/>
            </a:xfrm>
            <a:custGeom>
              <a:avLst/>
              <a:gdLst>
                <a:gd name="T0" fmla="*/ 2147483647 w 416"/>
                <a:gd name="T1" fmla="*/ 2147483647 h 187"/>
                <a:gd name="T2" fmla="*/ 0 w 416"/>
                <a:gd name="T3" fmla="*/ 0 h 187"/>
                <a:gd name="T4" fmla="*/ 2147483647 w 416"/>
                <a:gd name="T5" fmla="*/ 2147483647 h 187"/>
                <a:gd name="T6" fmla="*/ 2147483647 w 416"/>
                <a:gd name="T7" fmla="*/ 2147483647 h 187"/>
                <a:gd name="T8" fmla="*/ 2147483647 w 416"/>
                <a:gd name="T9" fmla="*/ 2147483647 h 187"/>
                <a:gd name="T10" fmla="*/ 2147483647 w 416"/>
                <a:gd name="T11" fmla="*/ 2147483647 h 187"/>
                <a:gd name="T12" fmla="*/ 2147483647 w 416"/>
                <a:gd name="T13" fmla="*/ 2147483647 h 187"/>
                <a:gd name="T14" fmla="*/ 2147483647 w 416"/>
                <a:gd name="T15" fmla="*/ 2147483647 h 187"/>
                <a:gd name="T16" fmla="*/ 2147483647 w 416"/>
                <a:gd name="T17" fmla="*/ 2147483647 h 187"/>
                <a:gd name="T18" fmla="*/ 2147483647 w 416"/>
                <a:gd name="T19" fmla="*/ 2147483647 h 187"/>
                <a:gd name="T20" fmla="*/ 2147483647 w 416"/>
                <a:gd name="T21" fmla="*/ 2147483647 h 187"/>
                <a:gd name="T22" fmla="*/ 2147483647 w 416"/>
                <a:gd name="T23" fmla="*/ 2147483647 h 187"/>
                <a:gd name="T24" fmla="*/ 2147483647 w 416"/>
                <a:gd name="T25" fmla="*/ 2147483647 h 187"/>
                <a:gd name="T26" fmla="*/ 2147483647 w 416"/>
                <a:gd name="T27" fmla="*/ 2147483647 h 18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416"/>
                <a:gd name="T43" fmla="*/ 0 h 187"/>
                <a:gd name="T44" fmla="*/ 416 w 416"/>
                <a:gd name="T45" fmla="*/ 187 h 18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416" h="187">
                  <a:moveTo>
                    <a:pt x="2" y="187"/>
                  </a:moveTo>
                  <a:lnTo>
                    <a:pt x="0" y="0"/>
                  </a:lnTo>
                  <a:lnTo>
                    <a:pt x="1" y="37"/>
                  </a:lnTo>
                  <a:cubicBezTo>
                    <a:pt x="4" y="40"/>
                    <a:pt x="10" y="22"/>
                    <a:pt x="18" y="17"/>
                  </a:cubicBezTo>
                  <a:cubicBezTo>
                    <a:pt x="26" y="13"/>
                    <a:pt x="37" y="9"/>
                    <a:pt x="47" y="9"/>
                  </a:cubicBezTo>
                  <a:cubicBezTo>
                    <a:pt x="57" y="9"/>
                    <a:pt x="66" y="11"/>
                    <a:pt x="78" y="16"/>
                  </a:cubicBezTo>
                  <a:cubicBezTo>
                    <a:pt x="89" y="21"/>
                    <a:pt x="105" y="39"/>
                    <a:pt x="117" y="40"/>
                  </a:cubicBezTo>
                  <a:cubicBezTo>
                    <a:pt x="129" y="42"/>
                    <a:pt x="139" y="28"/>
                    <a:pt x="151" y="27"/>
                  </a:cubicBezTo>
                  <a:cubicBezTo>
                    <a:pt x="162" y="26"/>
                    <a:pt x="171" y="27"/>
                    <a:pt x="185" y="32"/>
                  </a:cubicBezTo>
                  <a:lnTo>
                    <a:pt x="235" y="62"/>
                  </a:lnTo>
                  <a:lnTo>
                    <a:pt x="416" y="176"/>
                  </a:lnTo>
                  <a:lnTo>
                    <a:pt x="1" y="178"/>
                  </a:lnTo>
                  <a:lnTo>
                    <a:pt x="1" y="152"/>
                  </a:lnTo>
                  <a:lnTo>
                    <a:pt x="376" y="152"/>
                  </a:lnTo>
                </a:path>
              </a:pathLst>
            </a:custGeom>
            <a:solidFill>
              <a:schemeClr val="bg1"/>
            </a:soli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679" name="Text Box 564"/>
            <p:cNvSpPr txBox="1">
              <a:spLocks noChangeAspect="1" noChangeArrowheads="1"/>
            </p:cNvSpPr>
            <p:nvPr/>
          </p:nvSpPr>
          <p:spPr bwMode="auto">
            <a:xfrm>
              <a:off x="5333801" y="3515554"/>
              <a:ext cx="256157" cy="73617"/>
            </a:xfrm>
            <a:prstGeom prst="rect">
              <a:avLst/>
            </a:prstGeom>
            <a:noFill/>
            <a:ln w="127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539750"/>
              <a:r>
                <a:rPr lang="ru-RU" sz="400">
                  <a:latin typeface="Calibri" pitchFamily="34" charset="0"/>
                  <a:cs typeface="Arial" charset="0"/>
                </a:rPr>
                <a:t>ГУ МЧС</a:t>
              </a:r>
            </a:p>
          </p:txBody>
        </p:sp>
        <p:cxnSp>
          <p:nvCxnSpPr>
            <p:cNvPr id="149" name="Прямая соединительная линия 148"/>
            <p:cNvCxnSpPr/>
            <p:nvPr/>
          </p:nvCxnSpPr>
          <p:spPr>
            <a:xfrm>
              <a:off x="5305648" y="3429000"/>
              <a:ext cx="0" cy="396000"/>
            </a:xfrm>
            <a:prstGeom prst="line">
              <a:avLst/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aphicFrame>
        <p:nvGraphicFramePr>
          <p:cNvPr id="325639" name="Object 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4287822592"/>
              </p:ext>
            </p:extLst>
          </p:nvPr>
        </p:nvGraphicFramePr>
        <p:xfrm>
          <a:off x="5246570" y="3874888"/>
          <a:ext cx="600075" cy="630238"/>
        </p:xfrm>
        <a:graphic>
          <a:graphicData uri="http://schemas.openxmlformats.org/presentationml/2006/ole">
            <p:oleObj spid="_x0000_s325683" name="Visio" r:id="rId4" imgW="869624" imgH="912678" progId="">
              <p:embed/>
            </p:oleObj>
          </a:graphicData>
        </a:graphic>
      </p:graphicFrame>
      <p:graphicFrame>
        <p:nvGraphicFramePr>
          <p:cNvPr id="325641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1735304872"/>
              </p:ext>
            </p:extLst>
          </p:nvPr>
        </p:nvGraphicFramePr>
        <p:xfrm>
          <a:off x="7470775" y="2646354"/>
          <a:ext cx="600075" cy="630238"/>
        </p:xfrm>
        <a:graphic>
          <a:graphicData uri="http://schemas.openxmlformats.org/presentationml/2006/ole">
            <p:oleObj spid="_x0000_s325684" name="Visio" r:id="rId5" imgW="869624" imgH="912678" progId="">
              <p:embed/>
            </p:oleObj>
          </a:graphicData>
        </a:graphic>
      </p:graphicFrame>
      <p:sp>
        <p:nvSpPr>
          <p:cNvPr id="44" name="Прямоугольник 43"/>
          <p:cNvSpPr/>
          <p:nvPr/>
        </p:nvSpPr>
        <p:spPr>
          <a:xfrm>
            <a:off x="165859" y="1246961"/>
            <a:ext cx="2357454" cy="1000132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Процент покрытия сотовой связью «МТС» территории </a:t>
            </a:r>
            <a:r>
              <a:rPr lang="ru-RU" sz="14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ПОСЕЛЕНИЯ составляет </a:t>
            </a:r>
            <a:r>
              <a:rPr lang="ru-RU" sz="14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7</a:t>
            </a:r>
            <a:r>
              <a:rPr lang="ru-RU" sz="14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2,5</a:t>
            </a:r>
            <a:r>
              <a:rPr lang="ru-RU" sz="14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%</a:t>
            </a:r>
          </a:p>
        </p:txBody>
      </p:sp>
      <p:sp>
        <p:nvSpPr>
          <p:cNvPr id="325675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7.5.1.</a:t>
            </a:r>
          </a:p>
        </p:txBody>
      </p:sp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(Зоны покрытия сотовой связью «МТС» территории района)</a:t>
            </a:r>
          </a:p>
        </p:txBody>
      </p:sp>
      <p:sp>
        <p:nvSpPr>
          <p:cNvPr id="325677" name="Text Box 335"/>
          <p:cNvSpPr txBox="1">
            <a:spLocks noChangeArrowheads="1"/>
          </p:cNvSpPr>
          <p:nvPr/>
        </p:nvSpPr>
        <p:spPr bwMode="auto">
          <a:xfrm>
            <a:off x="9310688" y="-3175"/>
            <a:ext cx="1000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7.5.1.</a:t>
            </a:r>
          </a:p>
        </p:txBody>
      </p:sp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4642" name="Picture 3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367" y="1177279"/>
            <a:ext cx="10310813" cy="729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5032030" y="4824561"/>
            <a:ext cx="1000132" cy="43204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НОВОИВАНОВСКАЯ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5150886" y="4295028"/>
            <a:ext cx="762420" cy="18187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Лыткарино</a:t>
            </a:r>
          </a:p>
        </p:txBody>
      </p:sp>
      <p:sp>
        <p:nvSpPr>
          <p:cNvPr id="28" name="Овал 27"/>
          <p:cNvSpPr/>
          <p:nvPr/>
        </p:nvSpPr>
        <p:spPr>
          <a:xfrm>
            <a:off x="2862263" y="2755503"/>
            <a:ext cx="5002212" cy="5002212"/>
          </a:xfrm>
          <a:prstGeom prst="ellipse">
            <a:avLst/>
          </a:prstGeom>
          <a:solidFill>
            <a:srgbClr val="66FF66">
              <a:alpha val="4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aphicFrame>
        <p:nvGraphicFramePr>
          <p:cNvPr id="324616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2904151118"/>
              </p:ext>
            </p:extLst>
          </p:nvPr>
        </p:nvGraphicFramePr>
        <p:xfrm>
          <a:off x="5150886" y="4161787"/>
          <a:ext cx="600075" cy="630238"/>
        </p:xfrm>
        <a:graphic>
          <a:graphicData uri="http://schemas.openxmlformats.org/presentationml/2006/ole">
            <p:oleObj spid="_x0000_s324651" name="Visio" r:id="rId4" imgW="869624" imgH="912678" progId="">
              <p:embed/>
            </p:oleObj>
          </a:graphicData>
        </a:graphic>
      </p:graphicFrame>
      <p:sp>
        <p:nvSpPr>
          <p:cNvPr id="44" name="Прямоугольник 43"/>
          <p:cNvSpPr/>
          <p:nvPr/>
        </p:nvSpPr>
        <p:spPr>
          <a:xfrm>
            <a:off x="165859" y="1246961"/>
            <a:ext cx="2357454" cy="1000132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Процент покрытия сотовой связью «Билайн» территории района составляет </a:t>
            </a:r>
            <a:r>
              <a:rPr lang="ru-RU" sz="14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50,5</a:t>
            </a:r>
            <a:r>
              <a:rPr lang="ru-RU" sz="14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%</a:t>
            </a:r>
          </a:p>
        </p:txBody>
      </p:sp>
      <p:sp>
        <p:nvSpPr>
          <p:cNvPr id="324651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7.5.2.</a:t>
            </a:r>
          </a:p>
        </p:txBody>
      </p:sp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(Зоны покрытия сотовой связью «Билайн»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4653" name="Text Box 335"/>
          <p:cNvSpPr txBox="1">
            <a:spLocks noChangeArrowheads="1"/>
          </p:cNvSpPr>
          <p:nvPr/>
        </p:nvSpPr>
        <p:spPr bwMode="auto">
          <a:xfrm>
            <a:off x="9310688" y="-3175"/>
            <a:ext cx="1000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7.5.2.</a:t>
            </a:r>
          </a:p>
        </p:txBody>
      </p:sp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246961"/>
            <a:ext cx="10333038" cy="71271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Прямоугольник 17"/>
          <p:cNvSpPr/>
          <p:nvPr/>
        </p:nvSpPr>
        <p:spPr>
          <a:xfrm>
            <a:off x="4887207" y="4807220"/>
            <a:ext cx="1000132" cy="18187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Новоивановская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Прямоугольник 20"/>
          <p:cNvSpPr/>
          <p:nvPr/>
        </p:nvSpPr>
        <p:spPr>
          <a:xfrm>
            <a:off x="7623084" y="3188427"/>
            <a:ext cx="762420" cy="18187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Плоская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6" name="Овал 25"/>
          <p:cNvSpPr/>
          <p:nvPr/>
        </p:nvSpPr>
        <p:spPr>
          <a:xfrm>
            <a:off x="3383292" y="1944241"/>
            <a:ext cx="5002212" cy="5002212"/>
          </a:xfrm>
          <a:prstGeom prst="ellipse">
            <a:avLst/>
          </a:prstGeom>
          <a:solidFill>
            <a:srgbClr val="66FF66">
              <a:alpha val="45882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graphicFrame>
        <p:nvGraphicFramePr>
          <p:cNvPr id="323592" name="Object 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1182811458"/>
              </p:ext>
            </p:extLst>
          </p:nvPr>
        </p:nvGraphicFramePr>
        <p:xfrm>
          <a:off x="5166519" y="3941291"/>
          <a:ext cx="600075" cy="630238"/>
        </p:xfrm>
        <a:graphic>
          <a:graphicData uri="http://schemas.openxmlformats.org/presentationml/2006/ole">
            <p:oleObj spid="_x0000_s323627" name="Visio" r:id="rId4" imgW="869624" imgH="912678" progId="">
              <p:embed/>
            </p:oleObj>
          </a:graphicData>
        </a:graphic>
      </p:graphicFrame>
      <p:sp>
        <p:nvSpPr>
          <p:cNvPr id="44" name="Прямоугольник 43"/>
          <p:cNvSpPr/>
          <p:nvPr/>
        </p:nvSpPr>
        <p:spPr>
          <a:xfrm>
            <a:off x="165859" y="1246961"/>
            <a:ext cx="2357454" cy="1000132"/>
          </a:xfrm>
          <a:prstGeom prst="rect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Процент покрытия сотовой связью «Мегафон» территории района составляет </a:t>
            </a:r>
            <a:r>
              <a:rPr lang="ru-RU" sz="14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65 %</a:t>
            </a:r>
            <a:endParaRPr lang="ru-RU" sz="14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3627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7.5.3.</a:t>
            </a:r>
          </a:p>
        </p:txBody>
      </p:sp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(Зоны покрытия сотовой связью «Мегафон»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3629" name="Text Box 335"/>
          <p:cNvSpPr txBox="1">
            <a:spLocks noChangeArrowheads="1"/>
          </p:cNvSpPr>
          <p:nvPr/>
        </p:nvSpPr>
        <p:spPr bwMode="auto">
          <a:xfrm>
            <a:off x="9310688" y="-3175"/>
            <a:ext cx="10001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7.5.3.</a:t>
            </a:r>
          </a:p>
        </p:txBody>
      </p:sp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70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82888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СМИ</a:t>
            </a: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22288" y="2492375"/>
            <a:ext cx="9431337" cy="23082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НА ОБЪЕКТАХ АВТОМОБИЛЬНОГО ТРАНСПОРТА</a:t>
            </a: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1593" name="Picture 5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212897" y="1079797"/>
            <a:ext cx="10525923" cy="71499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Прямоугольник 20"/>
          <p:cNvSpPr/>
          <p:nvPr/>
        </p:nvSpPr>
        <p:spPr>
          <a:xfrm>
            <a:off x="4734471" y="4783142"/>
            <a:ext cx="983709" cy="181878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Новоивановская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7476259" y="3251142"/>
            <a:ext cx="1020314" cy="565307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75676" tIns="37838" rIns="75676" bIns="37838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Плоская</a:t>
            </a:r>
            <a:endParaRPr lang="ru-RU" sz="9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(Схема расположения телерадиовещательных вышек с обозначение зон покрытия)</a:t>
            </a:r>
          </a:p>
        </p:txBody>
      </p:sp>
      <p:grpSp>
        <p:nvGrpSpPr>
          <p:cNvPr id="321583" name="Группа 29"/>
          <p:cNvGrpSpPr>
            <a:grpSpLocks/>
          </p:cNvGrpSpPr>
          <p:nvPr/>
        </p:nvGrpSpPr>
        <p:grpSpPr bwMode="auto">
          <a:xfrm>
            <a:off x="3078287" y="2399591"/>
            <a:ext cx="4787900" cy="3430588"/>
            <a:chOff x="1801978" y="4303384"/>
            <a:chExt cx="4786346" cy="3429024"/>
          </a:xfrm>
        </p:grpSpPr>
        <p:sp>
          <p:nvSpPr>
            <p:cNvPr id="31" name="Овал 30"/>
            <p:cNvSpPr/>
            <p:nvPr/>
          </p:nvSpPr>
          <p:spPr>
            <a:xfrm>
              <a:off x="1801978" y="4303384"/>
              <a:ext cx="4786346" cy="3429024"/>
            </a:xfrm>
            <a:prstGeom prst="ellipse">
              <a:avLst/>
            </a:prstGeom>
            <a:gradFill flip="none" rotWithShape="1">
              <a:gsLst>
                <a:gs pos="0">
                  <a:srgbClr val="FF0000">
                    <a:alpha val="50000"/>
                  </a:srgbClr>
                </a:gs>
                <a:gs pos="50000">
                  <a:schemeClr val="tx2">
                    <a:lumMod val="60000"/>
                    <a:lumOff val="40000"/>
                    <a:alpha val="50000"/>
                  </a:schemeClr>
                </a:gs>
                <a:gs pos="100000">
                  <a:schemeClr val="accent1">
                    <a:tint val="23500"/>
                    <a:satMod val="160000"/>
                    <a:alpha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2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aphicFrame>
          <p:nvGraphicFramePr>
            <p:cNvPr id="321550" name="Object 14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xmlns="" val="3230587061"/>
                </p:ext>
              </p:extLst>
            </p:nvPr>
          </p:nvGraphicFramePr>
          <p:xfrm>
            <a:off x="3649281" y="5927275"/>
            <a:ext cx="600075" cy="630238"/>
          </p:xfrm>
          <a:graphic>
            <a:graphicData uri="http://schemas.openxmlformats.org/presentationml/2006/ole">
              <p:oleObj spid="_x0000_s321608" name="Visio" r:id="rId4" imgW="869624" imgH="912678" progId="">
                <p:embed/>
              </p:oleObj>
            </a:graphicData>
          </a:graphic>
        </p:graphicFrame>
      </p:grpSp>
      <p:grpSp>
        <p:nvGrpSpPr>
          <p:cNvPr id="321584" name="Группа 33"/>
          <p:cNvGrpSpPr>
            <a:grpSpLocks/>
          </p:cNvGrpSpPr>
          <p:nvPr/>
        </p:nvGrpSpPr>
        <p:grpSpPr bwMode="auto">
          <a:xfrm>
            <a:off x="6104368" y="1224160"/>
            <a:ext cx="4787900" cy="3430587"/>
            <a:chOff x="1801978" y="4303384"/>
            <a:chExt cx="4786346" cy="3429024"/>
          </a:xfrm>
        </p:grpSpPr>
        <p:sp>
          <p:nvSpPr>
            <p:cNvPr id="35" name="Овал 34"/>
            <p:cNvSpPr/>
            <p:nvPr/>
          </p:nvSpPr>
          <p:spPr>
            <a:xfrm>
              <a:off x="1801978" y="4303384"/>
              <a:ext cx="4786346" cy="3429024"/>
            </a:xfrm>
            <a:prstGeom prst="ellipse">
              <a:avLst/>
            </a:prstGeom>
            <a:gradFill flip="none" rotWithShape="1">
              <a:gsLst>
                <a:gs pos="0">
                  <a:srgbClr val="FF0000">
                    <a:alpha val="50000"/>
                  </a:srgbClr>
                </a:gs>
                <a:gs pos="50000">
                  <a:schemeClr val="tx2">
                    <a:lumMod val="60000"/>
                    <a:lumOff val="40000"/>
                    <a:alpha val="50000"/>
                  </a:schemeClr>
                </a:gs>
                <a:gs pos="100000">
                  <a:schemeClr val="accent1">
                    <a:tint val="23500"/>
                    <a:satMod val="160000"/>
                    <a:alpha val="50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218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graphicFrame>
          <p:nvGraphicFramePr>
            <p:cNvPr id="321551" name="Object 15"/>
            <p:cNvGraphicFramePr>
              <a:graphicFrameLocks noChangeAspect="1"/>
            </p:cNvGraphicFramePr>
            <p:nvPr/>
          </p:nvGraphicFramePr>
          <p:xfrm>
            <a:off x="3568477" y="5682530"/>
            <a:ext cx="600075" cy="630238"/>
          </p:xfrm>
          <a:graphic>
            <a:graphicData uri="http://schemas.openxmlformats.org/presentationml/2006/ole">
              <p:oleObj spid="_x0000_s321609" name="Visio" r:id="rId5" imgW="869624" imgH="912678" progId="">
                <p:embed/>
              </p:oleObj>
            </a:graphicData>
          </a:graphic>
        </p:graphicFrame>
      </p:grpSp>
      <p:sp>
        <p:nvSpPr>
          <p:cNvPr id="32158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7.6.1.</a:t>
            </a: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57045707"/>
              </p:ext>
            </p:extLst>
          </p:nvPr>
        </p:nvGraphicFramePr>
        <p:xfrm>
          <a:off x="0" y="2174875"/>
          <a:ext cx="10333038" cy="2804160"/>
        </p:xfrm>
        <a:graphic>
          <a:graphicData uri="http://schemas.openxmlformats.org/drawingml/2006/table">
            <a:tbl>
              <a:tblPr/>
              <a:tblGrid>
                <a:gridCol w="3819517"/>
                <a:gridCol w="2135766"/>
                <a:gridCol w="2241989"/>
                <a:gridCol w="2135766"/>
              </a:tblGrid>
              <a:tr h="19406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теле- радиоканала</a:t>
                      </a: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latin typeface="Times New Roman"/>
                          <a:ea typeface="Calibri"/>
                          <a:cs typeface="Times New Roman"/>
                        </a:rPr>
                        <a:t>Федеральный</a:t>
                      </a: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latin typeface="Times New Roman"/>
                          <a:ea typeface="Calibri"/>
                          <a:cs typeface="Times New Roman"/>
                        </a:rPr>
                        <a:t>Региональный</a:t>
                      </a: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b="1" dirty="0">
                          <a:latin typeface="Times New Roman"/>
                          <a:ea typeface="Calibri"/>
                          <a:cs typeface="Times New Roman"/>
                        </a:rPr>
                        <a:t>Местный</a:t>
                      </a:r>
                      <a:endParaRPr lang="ru-RU" sz="14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19406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ОРТ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06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Россия – 1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06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Россия – 24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06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МАЯК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06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Звезда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94065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Ретро </a:t>
                      </a:r>
                      <a:r>
                        <a:rPr lang="en-US" sz="2000">
                          <a:latin typeface="Times New Roman"/>
                          <a:ea typeface="Calibri"/>
                          <a:cs typeface="Times New Roman"/>
                        </a:rPr>
                        <a:t>FM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>
                          <a:latin typeface="Times New Roman"/>
                          <a:ea typeface="Calibri"/>
                          <a:cs typeface="Times New Roman"/>
                        </a:rPr>
                        <a:t>+</a:t>
                      </a:r>
                      <a:endParaRPr lang="ru-RU" sz="14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20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4242" marR="5424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по СМИ)</a:t>
            </a:r>
          </a:p>
        </p:txBody>
      </p:sp>
      <p:sp>
        <p:nvSpPr>
          <p:cNvPr id="330796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7.6.2.</a:t>
            </a:r>
          </a:p>
        </p:txBody>
      </p:sp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177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674813"/>
            <a:ext cx="10333038" cy="380047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ИНФОРМАЦИОННО-СПРАВОЧНЫЕ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3081" name="Picture 10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48783" y="1368177"/>
            <a:ext cx="10256706" cy="8534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277" name="Rectangle 5"/>
          <p:cNvSpPr>
            <a:spLocks noChangeArrowheads="1"/>
          </p:cNvSpPr>
          <p:nvPr/>
        </p:nvSpPr>
        <p:spPr bwMode="auto">
          <a:xfrm>
            <a:off x="7917029" y="6943415"/>
            <a:ext cx="1905981" cy="60807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>
              <a:defRPr/>
            </a:pPr>
            <a:r>
              <a:rPr lang="ru-RU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ПУОН</a:t>
            </a:r>
          </a:p>
        </p:txBody>
      </p:sp>
      <p:sp>
        <p:nvSpPr>
          <p:cNvPr id="1041" name="Rectangle 6"/>
          <p:cNvSpPr>
            <a:spLocks noChangeArrowheads="1"/>
          </p:cNvSpPr>
          <p:nvPr/>
        </p:nvSpPr>
        <p:spPr bwMode="auto">
          <a:xfrm>
            <a:off x="7254654" y="6943415"/>
            <a:ext cx="662374" cy="60807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/>
            <a:endParaRPr lang="ru-RU" sz="1100" dirty="0">
              <a:latin typeface="Times New Roman" pitchFamily="18" charset="0"/>
            </a:endParaRPr>
          </a:p>
        </p:txBody>
      </p:sp>
      <p:sp>
        <p:nvSpPr>
          <p:cNvPr id="182279" name="Rectangle 7"/>
          <p:cNvSpPr>
            <a:spLocks noChangeArrowheads="1"/>
          </p:cNvSpPr>
          <p:nvPr/>
        </p:nvSpPr>
        <p:spPr bwMode="auto">
          <a:xfrm>
            <a:off x="7254654" y="5997104"/>
            <a:ext cx="2568356" cy="34964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>
              <a:defRPr/>
            </a:pPr>
            <a:r>
              <a:rPr lang="ru-RU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УСЛОВНЫЕ ОБОЗНАЧЕНИЯ</a:t>
            </a:r>
          </a:p>
        </p:txBody>
      </p:sp>
      <p:sp>
        <p:nvSpPr>
          <p:cNvPr id="1043" name="Rectangle 8"/>
          <p:cNvSpPr>
            <a:spLocks noChangeArrowheads="1"/>
          </p:cNvSpPr>
          <p:nvPr/>
        </p:nvSpPr>
        <p:spPr bwMode="auto">
          <a:xfrm>
            <a:off x="7254654" y="6346745"/>
            <a:ext cx="662374" cy="59667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/>
            <a:endParaRPr lang="ru-RU" sz="1100" dirty="0">
              <a:latin typeface="Times New Roman" pitchFamily="18" charset="0"/>
            </a:endParaRPr>
          </a:p>
        </p:txBody>
      </p:sp>
      <p:sp>
        <p:nvSpPr>
          <p:cNvPr id="182281" name="Rectangle 9"/>
          <p:cNvSpPr>
            <a:spLocks noChangeArrowheads="1"/>
          </p:cNvSpPr>
          <p:nvPr/>
        </p:nvSpPr>
        <p:spPr bwMode="auto">
          <a:xfrm>
            <a:off x="7917029" y="6346745"/>
            <a:ext cx="1905981" cy="59667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>
              <a:defRPr/>
            </a:pPr>
            <a:r>
              <a:rPr lang="ru-RU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РИЦ</a:t>
            </a:r>
          </a:p>
        </p:txBody>
      </p:sp>
      <p:sp>
        <p:nvSpPr>
          <p:cNvPr id="1045" name="Rectangle 10"/>
          <p:cNvSpPr>
            <a:spLocks noChangeArrowheads="1"/>
          </p:cNvSpPr>
          <p:nvPr/>
        </p:nvSpPr>
        <p:spPr bwMode="auto">
          <a:xfrm>
            <a:off x="7254654" y="7551486"/>
            <a:ext cx="662374" cy="60427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/>
            <a:endParaRPr lang="ru-RU" sz="1100" dirty="0">
              <a:latin typeface="Times New Roman" pitchFamily="18" charset="0"/>
            </a:endParaRPr>
          </a:p>
        </p:txBody>
      </p:sp>
      <p:sp>
        <p:nvSpPr>
          <p:cNvPr id="182283" name="Rectangle 11"/>
          <p:cNvSpPr>
            <a:spLocks noChangeArrowheads="1"/>
          </p:cNvSpPr>
          <p:nvPr/>
        </p:nvSpPr>
        <p:spPr bwMode="auto">
          <a:xfrm>
            <a:off x="7917029" y="7551486"/>
            <a:ext cx="1905981" cy="604271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lIns="109156" tIns="54683" rIns="109156" bIns="54683"/>
          <a:lstStyle/>
          <a:p>
            <a:pPr defTabSz="1107895">
              <a:defRPr/>
            </a:pPr>
            <a:r>
              <a:rPr lang="ru-RU" sz="1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</a:rPr>
              <a:t>ПИОН</a:t>
            </a:r>
          </a:p>
        </p:txBody>
      </p:sp>
      <p:sp>
        <p:nvSpPr>
          <p:cNvPr id="1047" name="Line 12"/>
          <p:cNvSpPr>
            <a:spLocks noChangeShapeType="1"/>
          </p:cNvSpPr>
          <p:nvPr/>
        </p:nvSpPr>
        <p:spPr bwMode="auto">
          <a:xfrm>
            <a:off x="7917029" y="6346745"/>
            <a:ext cx="0" cy="1809012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48" name="Line 13"/>
          <p:cNvSpPr>
            <a:spLocks noChangeShapeType="1"/>
          </p:cNvSpPr>
          <p:nvPr/>
        </p:nvSpPr>
        <p:spPr bwMode="auto">
          <a:xfrm>
            <a:off x="7254654" y="6346745"/>
            <a:ext cx="2568356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49" name="Line 14"/>
          <p:cNvSpPr>
            <a:spLocks noChangeShapeType="1"/>
          </p:cNvSpPr>
          <p:nvPr/>
        </p:nvSpPr>
        <p:spPr bwMode="auto">
          <a:xfrm>
            <a:off x="7254654" y="6943415"/>
            <a:ext cx="2568356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50" name="Line 15"/>
          <p:cNvSpPr>
            <a:spLocks noChangeShapeType="1"/>
          </p:cNvSpPr>
          <p:nvPr/>
        </p:nvSpPr>
        <p:spPr bwMode="auto">
          <a:xfrm>
            <a:off x="7254654" y="5997104"/>
            <a:ext cx="0" cy="2158653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51" name="Line 16"/>
          <p:cNvSpPr>
            <a:spLocks noChangeShapeType="1"/>
          </p:cNvSpPr>
          <p:nvPr/>
        </p:nvSpPr>
        <p:spPr bwMode="auto">
          <a:xfrm>
            <a:off x="9823010" y="5997104"/>
            <a:ext cx="0" cy="2158653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52" name="Line 17"/>
          <p:cNvSpPr>
            <a:spLocks noChangeShapeType="1"/>
          </p:cNvSpPr>
          <p:nvPr/>
        </p:nvSpPr>
        <p:spPr bwMode="auto">
          <a:xfrm>
            <a:off x="7254654" y="5997104"/>
            <a:ext cx="2568356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53" name="Line 18"/>
          <p:cNvSpPr>
            <a:spLocks noChangeShapeType="1"/>
          </p:cNvSpPr>
          <p:nvPr/>
        </p:nvSpPr>
        <p:spPr bwMode="auto">
          <a:xfrm>
            <a:off x="7254654" y="8155757"/>
            <a:ext cx="2568356" cy="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54" name="Line 19"/>
          <p:cNvSpPr>
            <a:spLocks noChangeShapeType="1"/>
          </p:cNvSpPr>
          <p:nvPr/>
        </p:nvSpPr>
        <p:spPr bwMode="auto">
          <a:xfrm>
            <a:off x="7254654" y="7551486"/>
            <a:ext cx="2568356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1064" name="Rectangle 52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65" name="Rectangle 53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66" name="Rectangle 54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67" name="Rectangle 55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68" name="Rectangle 56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69" name="Rectangle 57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70" name="Rectangle 58"/>
          <p:cNvSpPr>
            <a:spLocks noChangeArrowheads="1"/>
          </p:cNvSpPr>
          <p:nvPr/>
        </p:nvSpPr>
        <p:spPr bwMode="auto">
          <a:xfrm>
            <a:off x="1" y="2002836"/>
            <a:ext cx="152662" cy="260966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wrap="none" lIns="75561" tIns="37781" rIns="75561" bIns="37781" anchor="ctr">
            <a:spAutoFit/>
          </a:bodyPr>
          <a:lstStyle/>
          <a:p>
            <a:pPr defTabSz="756740"/>
            <a:endParaRPr lang="ru-RU" sz="1200" dirty="0">
              <a:latin typeface="Times New Roman" pitchFamily="18" charset="0"/>
            </a:endParaRPr>
          </a:p>
        </p:txBody>
      </p:sp>
      <p:sp>
        <p:nvSpPr>
          <p:cNvPr id="1071" name="Rectangle 59"/>
          <p:cNvSpPr>
            <a:spLocks noChangeArrowheads="1"/>
          </p:cNvSpPr>
          <p:nvPr/>
        </p:nvSpPr>
        <p:spPr bwMode="auto">
          <a:xfrm>
            <a:off x="-1656" y="3821349"/>
            <a:ext cx="150439" cy="2905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460" tIns="37211" rIns="74460" bIns="37211" anchor="ctr">
            <a:spAutoFit/>
          </a:bodyPr>
          <a:lstStyle/>
          <a:p>
            <a:pPr defTabSz="754983"/>
            <a:endParaRPr lang="ru-RU" sz="1400" dirty="0"/>
          </a:p>
        </p:txBody>
      </p:sp>
      <p:graphicFrame>
        <p:nvGraphicFramePr>
          <p:cNvPr id="2120" name="Group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405264655"/>
              </p:ext>
            </p:extLst>
          </p:nvPr>
        </p:nvGraphicFramePr>
        <p:xfrm>
          <a:off x="0" y="6776195"/>
          <a:ext cx="1862928" cy="1379563"/>
        </p:xfrm>
        <a:graphic>
          <a:graphicData uri="http://schemas.openxmlformats.org/drawingml/2006/table">
            <a:tbl>
              <a:tblPr/>
              <a:tblGrid>
                <a:gridCol w="932292"/>
                <a:gridCol w="930636"/>
              </a:tblGrid>
              <a:tr h="457954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Всего ТК - 10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985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ПУОН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ПИОН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46175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73055" marR="73055" marT="38690" marB="3869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36" name="Object 83"/>
          <p:cNvGraphicFramePr>
            <a:graphicFrameLocks noChangeAspect="1"/>
          </p:cNvGraphicFramePr>
          <p:nvPr/>
        </p:nvGraphicFramePr>
        <p:xfrm>
          <a:off x="7402032" y="7714906"/>
          <a:ext cx="341123" cy="248930"/>
        </p:xfrm>
        <a:graphic>
          <a:graphicData uri="http://schemas.openxmlformats.org/presentationml/2006/ole">
            <p:oleObj spid="_x0000_s383094" name="Visio" r:id="rId4" imgW="459069" imgH="291633" progId="">
              <p:embed/>
            </p:oleObj>
          </a:graphicData>
        </a:graphic>
      </p:graphicFrame>
      <p:graphicFrame>
        <p:nvGraphicFramePr>
          <p:cNvPr id="1037" name="Object 84"/>
          <p:cNvGraphicFramePr>
            <a:graphicFrameLocks noChangeAspect="1"/>
          </p:cNvGraphicFramePr>
          <p:nvPr/>
        </p:nvGraphicFramePr>
        <p:xfrm>
          <a:off x="7405344" y="7110635"/>
          <a:ext cx="339467" cy="307836"/>
        </p:xfrm>
        <a:graphic>
          <a:graphicData uri="http://schemas.openxmlformats.org/presentationml/2006/ole">
            <p:oleObj spid="_x0000_s383095" name="Visio" r:id="rId5" imgW="456468" imgH="361533" progId="">
              <p:embed/>
            </p:oleObj>
          </a:graphicData>
        </a:graphic>
      </p:graphicFrame>
      <p:grpSp>
        <p:nvGrpSpPr>
          <p:cNvPr id="3" name="Group 85"/>
          <p:cNvGrpSpPr>
            <a:grpSpLocks/>
          </p:cNvGrpSpPr>
          <p:nvPr/>
        </p:nvGrpSpPr>
        <p:grpSpPr bwMode="auto">
          <a:xfrm>
            <a:off x="7327516" y="6508265"/>
            <a:ext cx="450414" cy="343940"/>
            <a:chOff x="4118" y="3249"/>
            <a:chExt cx="338" cy="228"/>
          </a:xfrm>
        </p:grpSpPr>
        <p:sp>
          <p:nvSpPr>
            <p:cNvPr id="1090" name="Rectangle 2"/>
            <p:cNvSpPr>
              <a:spLocks noChangeArrowheads="1"/>
            </p:cNvSpPr>
            <p:nvPr/>
          </p:nvSpPr>
          <p:spPr bwMode="auto">
            <a:xfrm>
              <a:off x="4118" y="3249"/>
              <a:ext cx="338" cy="144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8694" tIns="49442" rIns="98694" bIns="49442"/>
            <a:lstStyle/>
            <a:p>
              <a:pPr defTabSz="1107895"/>
              <a:r>
                <a:rPr lang="ru-RU" sz="900" dirty="0">
                  <a:solidFill>
                    <a:srgbClr val="000000"/>
                  </a:solidFill>
                  <a:latin typeface="Arial Narrow" pitchFamily="34" charset="0"/>
                  <a:cs typeface="Arial" charset="0"/>
                </a:rPr>
                <a:t>РИЦ</a:t>
              </a:r>
              <a:endParaRPr lang="ru-RU" sz="900" dirty="0">
                <a:cs typeface="Arial" charset="0"/>
              </a:endParaRPr>
            </a:p>
          </p:txBody>
        </p:sp>
        <p:sp>
          <p:nvSpPr>
            <p:cNvPr id="1091" name="Line 3"/>
            <p:cNvSpPr>
              <a:spLocks noChangeAspect="1" noChangeShapeType="1"/>
            </p:cNvSpPr>
            <p:nvPr/>
          </p:nvSpPr>
          <p:spPr bwMode="auto">
            <a:xfrm>
              <a:off x="4118" y="3317"/>
              <a:ext cx="0" cy="160"/>
            </a:xfrm>
            <a:prstGeom prst="line">
              <a:avLst/>
            </a:prstGeom>
            <a:noFill/>
            <a:ln w="19050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 tIns="0" anchor="ctr"/>
            <a:lstStyle/>
            <a:p>
              <a:endParaRPr lang="ru-RU"/>
            </a:p>
          </p:txBody>
        </p:sp>
      </p:grpSp>
      <p:sp>
        <p:nvSpPr>
          <p:cNvPr id="58" name="Rectangle 3"/>
          <p:cNvSpPr>
            <a:spLocks noChangeArrowheads="1"/>
          </p:cNvSpPr>
          <p:nvPr/>
        </p:nvSpPr>
        <p:spPr bwMode="auto">
          <a:xfrm>
            <a:off x="0" y="0"/>
            <a:ext cx="10333038" cy="124696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endParaRPr lang="ru-RU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(Организация информирования населения с использованием терминальных комплексов ОКСИОН)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7.7.1.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40" name="Rectangle 6"/>
          <p:cNvSpPr>
            <a:spLocks noChangeArrowheads="1"/>
          </p:cNvSpPr>
          <p:nvPr/>
        </p:nvSpPr>
        <p:spPr bwMode="auto">
          <a:xfrm>
            <a:off x="7345731" y="1664595"/>
            <a:ext cx="152689" cy="2455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574" tIns="37788" rIns="75574" bIns="37788">
            <a:spAutoFit/>
          </a:bodyPr>
          <a:lstStyle/>
          <a:p>
            <a:pPr defTabSz="1058733"/>
            <a:endParaRPr lang="ru-RU" sz="1100" dirty="0"/>
          </a:p>
        </p:txBody>
      </p:sp>
      <p:sp>
        <p:nvSpPr>
          <p:cNvPr id="133" name="Rectangle 3"/>
          <p:cNvSpPr>
            <a:spLocks noChangeArrowheads="1"/>
          </p:cNvSpPr>
          <p:nvPr/>
        </p:nvSpPr>
        <p:spPr bwMode="auto">
          <a:xfrm>
            <a:off x="0" y="-5585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(План организации оповещения населения)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9309923" y="-30984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7.7.2.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2086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22990" y="1162126"/>
            <a:ext cx="10333038" cy="73001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6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784973" y="1185964"/>
            <a:ext cx="2243137" cy="957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6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37694" y="1910186"/>
            <a:ext cx="1268413" cy="3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69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879802" y="2372376"/>
            <a:ext cx="1474787" cy="3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0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17551" y="2363785"/>
            <a:ext cx="3054350" cy="12065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1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43246" y="1970624"/>
            <a:ext cx="45719" cy="523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2" name="Picture 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H="1">
            <a:off x="7308870" y="2427144"/>
            <a:ext cx="45719" cy="6559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3" name="Picture 9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691273" y="2646850"/>
            <a:ext cx="4541837" cy="123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4" name="Picture 10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58381" y="3878750"/>
            <a:ext cx="2073275" cy="933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5" name="Picture 11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V="1">
            <a:off x="3167148" y="2967893"/>
            <a:ext cx="2524125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6" name="Picture 1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47427" y="3262800"/>
            <a:ext cx="45719" cy="11290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7" name="Picture 1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636169" y="3271853"/>
            <a:ext cx="1182687" cy="365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8" name="Picture 14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329" y="3570285"/>
            <a:ext cx="45719" cy="8467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79" name="Picture 15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529767" y="4371349"/>
            <a:ext cx="1274763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0" name="Picture 16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462663" y="4723989"/>
            <a:ext cx="3114675" cy="1152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1" name="Picture 17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88207" y="5327458"/>
            <a:ext cx="5767387" cy="12985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2" name="Picture 18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189490" y="6120705"/>
            <a:ext cx="3120558" cy="1073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3" name="Picture 19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546083" y="7170048"/>
            <a:ext cx="5767387" cy="1292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4" name="Picture 20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939331" y="5747007"/>
            <a:ext cx="45719" cy="37369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5" name="Picture 21"/>
          <p:cNvPicPr>
            <a:picLocks noChangeAspect="1" noChangeArrowheads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V="1">
            <a:off x="7150309" y="3924067"/>
            <a:ext cx="148923" cy="7999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6" name="Picture 22"/>
          <p:cNvPicPr>
            <a:picLocks noChangeAspect="1" noChangeArrowheads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028110" y="5694465"/>
            <a:ext cx="1158526" cy="525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7" name="Picture 23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357730" y="7202029"/>
            <a:ext cx="45719" cy="126024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0888" name="Picture 24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 flipV="1">
            <a:off x="7057735" y="7850300"/>
            <a:ext cx="2252188" cy="457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3" name="Line 226"/>
          <p:cNvSpPr>
            <a:spLocks noChangeShapeType="1"/>
          </p:cNvSpPr>
          <p:nvPr/>
        </p:nvSpPr>
        <p:spPr bwMode="auto">
          <a:xfrm>
            <a:off x="3868266" y="21092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40964" name="Line 595"/>
          <p:cNvSpPr>
            <a:spLocks noChangeShapeType="1"/>
          </p:cNvSpPr>
          <p:nvPr/>
        </p:nvSpPr>
        <p:spPr bwMode="auto">
          <a:xfrm>
            <a:off x="3868266" y="21092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40965" name="Line 981"/>
          <p:cNvSpPr>
            <a:spLocks noChangeShapeType="1"/>
          </p:cNvSpPr>
          <p:nvPr/>
        </p:nvSpPr>
        <p:spPr bwMode="auto">
          <a:xfrm>
            <a:off x="3868266" y="2109247"/>
            <a:ext cx="0" cy="0"/>
          </a:xfrm>
          <a:prstGeom prst="line">
            <a:avLst/>
          </a:prstGeom>
          <a:noFill/>
          <a:ln w="12700" cap="rnd">
            <a:solidFill>
              <a:srgbClr val="000000"/>
            </a:solidFill>
            <a:round/>
            <a:headEnd/>
            <a:tailEnd/>
          </a:ln>
        </p:spPr>
        <p:txBody>
          <a:bodyPr lIns="101133" tIns="50566" rIns="101133" bIns="50566"/>
          <a:lstStyle/>
          <a:p>
            <a:endParaRPr lang="ru-RU"/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5585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(Таблица  мест  расположения  аппаратуры оповещения и информирования)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9" name="Text Box 335"/>
          <p:cNvSpPr txBox="1">
            <a:spLocks noChangeArrowheads="1"/>
          </p:cNvSpPr>
          <p:nvPr/>
        </p:nvSpPr>
        <p:spPr bwMode="auto">
          <a:xfrm>
            <a:off x="9310688" y="-10346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7.7.3.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2189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3915"/>
            <a:ext cx="10310813" cy="708901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986" name="Group 74"/>
          <p:cNvGraphicFramePr>
            <a:graphicFrameLocks noGrp="1"/>
          </p:cNvGraphicFramePr>
          <p:nvPr>
            <p:ph idx="4294967295"/>
            <p:extLst>
              <p:ext uri="{D42A27DB-BD31-4B8C-83A1-F6EECF244321}">
                <p14:modId xmlns:p14="http://schemas.microsoft.com/office/powerpoint/2010/main" xmlns="" val="295596096"/>
              </p:ext>
            </p:extLst>
          </p:nvPr>
        </p:nvGraphicFramePr>
        <p:xfrm>
          <a:off x="0" y="1691198"/>
          <a:ext cx="10333038" cy="2930145"/>
        </p:xfrm>
        <a:graphic>
          <a:graphicData uri="http://schemas.openxmlformats.org/drawingml/2006/table">
            <a:tbl>
              <a:tblPr/>
              <a:tblGrid>
                <a:gridCol w="364306"/>
                <a:gridCol w="914076"/>
                <a:gridCol w="852807"/>
                <a:gridCol w="1521804"/>
                <a:gridCol w="914076"/>
                <a:gridCol w="1068079"/>
                <a:gridCol w="447103"/>
                <a:gridCol w="442134"/>
                <a:gridCol w="385834"/>
                <a:gridCol w="390801"/>
                <a:gridCol w="389144"/>
                <a:gridCol w="443791"/>
                <a:gridCol w="387489"/>
                <a:gridCol w="389145"/>
                <a:gridCol w="332843"/>
                <a:gridCol w="1089606"/>
              </a:tblGrid>
              <a:tr h="368643"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№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п/п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Муниципальное образование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Место установки системы оповещения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cs typeface="Times New Roman" pitchFamily="18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аппаратуры оповещения</a:t>
                      </a:r>
                    </a:p>
                  </a:txBody>
                  <a:tcPr marL="99578" marR="99578" marT="57122" marB="571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Ответственные за техническое обслуживание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Лицо, принимающее решение на оповещение (должность, адрес) 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10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Тип аппаратуры оповещения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74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П-166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П-164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</a:t>
                      </a:r>
                      <a:r>
                        <a:rPr kumimoji="0" lang="en-US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-413</a:t>
                      </a:r>
                      <a:endParaRPr kumimoji="0" lang="en-US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АДУ-ЦВ </a:t>
                      </a: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Ф 88</a:t>
                      </a: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ОКСИОН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ТВ</a:t>
                      </a: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Сотовая связь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67077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проводное</a:t>
                      </a: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УКВ</a:t>
                      </a:r>
                    </a:p>
                  </a:txBody>
                  <a:tcPr marL="101390" marR="101390" marT="56019" marB="56019" vert="eaVert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23268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</a:t>
                      </a: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+</a:t>
                      </a: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9578" marR="99578" marT="57122" marB="5712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-5585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(Справочные данные по организации оповещения и информирования населения)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Text Box 335"/>
          <p:cNvSpPr txBox="1">
            <a:spLocks noChangeArrowheads="1"/>
          </p:cNvSpPr>
          <p:nvPr/>
        </p:nvSpPr>
        <p:spPr bwMode="auto">
          <a:xfrm>
            <a:off x="9310688" y="-5584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7.7.4.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0028" name="Group 92"/>
          <p:cNvGraphicFramePr>
            <a:graphicFrameLocks noGrp="1"/>
          </p:cNvGraphicFramePr>
          <p:nvPr>
            <p:ph/>
            <p:extLst>
              <p:ext uri="{D42A27DB-BD31-4B8C-83A1-F6EECF244321}">
                <p14:modId xmlns:p14="http://schemas.microsoft.com/office/powerpoint/2010/main" xmlns="" val="3681151226"/>
              </p:ext>
            </p:extLst>
          </p:nvPr>
        </p:nvGraphicFramePr>
        <p:xfrm>
          <a:off x="0" y="1432768"/>
          <a:ext cx="10333039" cy="6776199"/>
        </p:xfrm>
        <a:graphic>
          <a:graphicData uri="http://schemas.openxmlformats.org/drawingml/2006/table">
            <a:tbl>
              <a:tblPr/>
              <a:tblGrid>
                <a:gridCol w="493469"/>
                <a:gridCol w="2884640"/>
                <a:gridCol w="2386204"/>
                <a:gridCol w="1394298"/>
                <a:gridCol w="1429072"/>
                <a:gridCol w="1745356"/>
              </a:tblGrid>
              <a:tr h="1394764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№ п/п</a:t>
                      </a:r>
                      <a:endParaRPr kumimoji="0" lang="ru-RU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социально-значимого объекта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Адрес расположения социально-значимого объекта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Какими средствами оповещается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Ответственный за оповещение и информирование день/ночь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Кому докладываются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33251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59854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Муниципальное дошкольное образовательное учреждение № 15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353024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ст.Новоивановская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ул. Школьная 58 «а»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ТЛФ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Директор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ЕДДС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48453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Муниципальное дошкольное образовательное учреждение №16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353025 ст. Плоская ул. Красная 24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ТЛФ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Директор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ЕДДС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611872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48453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46553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48453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46553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7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448453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  <a:tr h="1189540"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9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58775" marR="0" lvl="0" indent="-358775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2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2353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(Справочные данные по организации оповещения и информирования населения)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Text Box 335"/>
          <p:cNvSpPr txBox="1">
            <a:spLocks noChangeArrowheads="1"/>
          </p:cNvSpPr>
          <p:nvPr/>
        </p:nvSpPr>
        <p:spPr bwMode="auto">
          <a:xfrm>
            <a:off x="9310688" y="2354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7.7.5.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382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20111"/>
            <a:ext cx="10333038" cy="2308290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СВЕДЕНИЯ ПО ООПТ НА ТЕРРИТОРИИ НОВОИВАНОВСКОГО СЕЛЬСКОГО ПОСЕЛЕНИЯ</a:t>
            </a: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Rectangle 175"/>
          <p:cNvSpPr>
            <a:spLocks noChangeArrowheads="1"/>
          </p:cNvSpPr>
          <p:nvPr/>
        </p:nvSpPr>
        <p:spPr bwMode="auto">
          <a:xfrm>
            <a:off x="-38848" y="28423"/>
            <a:ext cx="10333038" cy="12922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ЗАПОВЕДНИКОВ НЕТ</a:t>
            </a:r>
            <a:endParaRPr lang="ru-RU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2506" name="Freeform 4"/>
          <p:cNvSpPr>
            <a:spLocks/>
          </p:cNvSpPr>
          <p:nvPr/>
        </p:nvSpPr>
        <p:spPr bwMode="auto">
          <a:xfrm>
            <a:off x="7513638" y="6338888"/>
            <a:ext cx="31750" cy="11112"/>
          </a:xfrm>
          <a:custGeom>
            <a:avLst/>
            <a:gdLst>
              <a:gd name="T0" fmla="*/ 2147483647 w 18"/>
              <a:gd name="T1" fmla="*/ 0 h 6"/>
              <a:gd name="T2" fmla="*/ 0 w 18"/>
              <a:gd name="T3" fmla="*/ 2147483647 h 6"/>
              <a:gd name="T4" fmla="*/ 2147483647 w 18"/>
              <a:gd name="T5" fmla="*/ 0 h 6"/>
              <a:gd name="T6" fmla="*/ 0 60000 65536"/>
              <a:gd name="T7" fmla="*/ 0 60000 65536"/>
              <a:gd name="T8" fmla="*/ 0 60000 65536"/>
              <a:gd name="T9" fmla="*/ 0 w 18"/>
              <a:gd name="T10" fmla="*/ 0 h 6"/>
              <a:gd name="T11" fmla="*/ 18 w 18"/>
              <a:gd name="T12" fmla="*/ 6 h 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" h="6">
                <a:moveTo>
                  <a:pt x="18" y="0"/>
                </a:moveTo>
                <a:cubicBezTo>
                  <a:pt x="12" y="2"/>
                  <a:pt x="0" y="6"/>
                  <a:pt x="0" y="6"/>
                </a:cubicBezTo>
                <a:cubicBezTo>
                  <a:pt x="0" y="6"/>
                  <a:pt x="12" y="2"/>
                  <a:pt x="18" y="0"/>
                </a:cubicBezTo>
                <a:close/>
              </a:path>
            </a:pathLst>
          </a:cu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lIns="105948" tIns="52973" rIns="105948" bIns="52973"/>
          <a:lstStyle/>
          <a:p>
            <a:endParaRPr lang="ru-RU">
              <a:solidFill>
                <a:srgbClr val="000000"/>
              </a:solidFill>
            </a:endParaRPr>
          </a:p>
        </p:txBody>
      </p:sp>
      <p:sp>
        <p:nvSpPr>
          <p:cNvPr id="36254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7.8.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dirty="0" smtClean="0">
                <a:latin typeface="Times New Roman" pitchFamily="18" charset="0"/>
                <a:cs typeface="Times New Roman" pitchFamily="18" charset="0"/>
              </a:rPr>
              <a:t>ТЕРРИТОРИИ НОВОИВАНОВСКОГО СЕЛЬЬСКОГО ПОСЕЛЕНИЯ 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dirty="0">
                <a:latin typeface="Times New Roman" pitchFamily="18" charset="0"/>
                <a:cs typeface="Times New Roman" pitchFamily="18" charset="0"/>
              </a:rPr>
            </a:br>
            <a:r>
              <a:rPr lang="ru-RU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(Риски возникновения ЧС на объектах автомобильного транспорта )</a:t>
            </a:r>
          </a:p>
        </p:txBody>
      </p:sp>
      <p:sp>
        <p:nvSpPr>
          <p:cNvPr id="136" name="Прямоугольник 135"/>
          <p:cNvSpPr/>
          <p:nvPr/>
        </p:nvSpPr>
        <p:spPr bwMode="auto">
          <a:xfrm>
            <a:off x="6814022" y="1306984"/>
            <a:ext cx="2036763" cy="292100"/>
          </a:xfrm>
          <a:prstGeom prst="rect">
            <a:avLst/>
          </a:prstGeom>
        </p:spPr>
        <p:txBody>
          <a:bodyPr wrap="none" lIns="105934" tIns="52967" rIns="105934" bIns="52967">
            <a:spAutoFit/>
          </a:bodyPr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Недопустимый  риск - 10</a:t>
            </a:r>
            <a:r>
              <a:rPr lang="ru-RU" sz="1200" b="1" baseline="30000" dirty="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-2</a:t>
            </a:r>
            <a:endParaRPr lang="ru-RU" sz="1200" b="1" dirty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85027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2008" y="1079500"/>
            <a:ext cx="10189022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028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69975" y="1235116"/>
            <a:ext cx="2524125" cy="1600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029" name="Picture 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451453" y="1235116"/>
            <a:ext cx="2896953" cy="13571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030" name="Picture 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326759" y="3528417"/>
            <a:ext cx="2683618" cy="22322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031" name="Picture 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726359" y="6048697"/>
            <a:ext cx="3819029" cy="12241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032" name="Picture 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82342" y="3816449"/>
            <a:ext cx="1872209" cy="67458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5033" name="Picture 9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58881" y="5328616"/>
            <a:ext cx="2387357" cy="30507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785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063750"/>
            <a:ext cx="10333038" cy="3019425"/>
          </a:xfrm>
        </p:spPr>
        <p:txBody>
          <a:bodyPr lIns="91406" tIns="45703" rIns="91406" bIns="45703">
            <a:spAutoFit/>
          </a:bodyPr>
          <a:lstStyle/>
          <a:p>
            <a:pPr defTabSz="1277938">
              <a:defRPr/>
            </a:pPr>
            <a:r>
              <a:rPr lang="ru-RU" sz="4800" i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СХЕМА ИНФОРМАЦИОННОГО ВЗАИМОДЕЙСТВИЯ ТЕРРИТОРИАЛЬНОГО</a:t>
            </a:r>
            <a:br>
              <a:rPr lang="ru-RU" sz="4800" i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</a:br>
            <a:r>
              <a:rPr lang="ru-RU" sz="4800" i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 pitchFamily="34" charset="0"/>
              </a:rPr>
              <a:t> ЗВЕНА ТП РСЧС</a:t>
            </a:r>
          </a:p>
        </p:txBody>
      </p:sp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2927" name="Picture 1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233488" y="-160338"/>
            <a:ext cx="12803188" cy="853440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64551" name="Rectangle 39"/>
          <p:cNvSpPr>
            <a:spLocks noChangeArrowheads="1"/>
          </p:cNvSpPr>
          <p:nvPr/>
        </p:nvSpPr>
        <p:spPr bwMode="auto">
          <a:xfrm>
            <a:off x="692150" y="5365750"/>
            <a:ext cx="9429750" cy="1589088"/>
          </a:xfrm>
          <a:prstGeom prst="rect">
            <a:avLst/>
          </a:prstGeom>
          <a:solidFill>
            <a:srgbClr val="CCFFCC">
              <a:alpha val="34901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75540" tIns="37770" rIns="75540" bIns="37770" anchor="ctr"/>
          <a:lstStyle/>
          <a:p>
            <a:pPr algn="ctr" defTabSz="755650"/>
            <a:endParaRPr lang="ru-RU">
              <a:cs typeface="Arial" charset="0"/>
            </a:endParaRPr>
          </a:p>
        </p:txBody>
      </p:sp>
      <p:sp>
        <p:nvSpPr>
          <p:cNvPr id="364552" name="Rectangle 41"/>
          <p:cNvSpPr>
            <a:spLocks noChangeArrowheads="1"/>
          </p:cNvSpPr>
          <p:nvPr/>
        </p:nvSpPr>
        <p:spPr bwMode="auto">
          <a:xfrm>
            <a:off x="652463" y="1235075"/>
            <a:ext cx="9493250" cy="695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5540" tIns="37770" rIns="75540" bIns="37770" anchor="ctr"/>
          <a:lstStyle/>
          <a:p>
            <a:pPr algn="ctr" defTabSz="755650"/>
            <a:endParaRPr lang="ru-RU">
              <a:cs typeface="Arial" charset="0"/>
            </a:endParaRPr>
          </a:p>
        </p:txBody>
      </p:sp>
      <p:sp>
        <p:nvSpPr>
          <p:cNvPr id="364561" name="Line 50"/>
          <p:cNvSpPr>
            <a:spLocks noChangeShapeType="1"/>
          </p:cNvSpPr>
          <p:nvPr/>
        </p:nvSpPr>
        <p:spPr bwMode="auto">
          <a:xfrm flipV="1">
            <a:off x="165100" y="8181975"/>
            <a:ext cx="10007600" cy="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05952" tIns="52976" rIns="105952" bIns="52976"/>
          <a:lstStyle/>
          <a:p>
            <a:endParaRPr lang="ru-RU"/>
          </a:p>
        </p:txBody>
      </p:sp>
      <p:sp>
        <p:nvSpPr>
          <p:cNvPr id="364603" name="Text Box 178"/>
          <p:cNvSpPr txBox="1">
            <a:spLocks noChangeArrowheads="1"/>
          </p:cNvSpPr>
          <p:nvPr/>
        </p:nvSpPr>
        <p:spPr bwMode="auto">
          <a:xfrm>
            <a:off x="9644063" y="7935913"/>
            <a:ext cx="688975" cy="328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952" tIns="52976" rIns="105952" bIns="52976">
            <a:spAutoFit/>
          </a:bodyPr>
          <a:lstStyle/>
          <a:p>
            <a:r>
              <a:rPr lang="ru-RU" sz="1400"/>
              <a:t>    10</a:t>
            </a:r>
            <a:endParaRPr lang="ru-RU"/>
          </a:p>
        </p:txBody>
      </p:sp>
      <p:sp>
        <p:nvSpPr>
          <p:cNvPr id="84" name="Text Box 3"/>
          <p:cNvSpPr txBox="1">
            <a:spLocks noChangeArrowheads="1"/>
          </p:cNvSpPr>
          <p:nvPr/>
        </p:nvSpPr>
        <p:spPr bwMode="auto">
          <a:xfrm>
            <a:off x="0" y="9525"/>
            <a:ext cx="10333038" cy="9239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75619" tIns="37810" rIns="75619" bIns="37810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1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sz="1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sz="1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7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информационного взаимодействия территориального звена ТП РСЧС) </a:t>
            </a:r>
          </a:p>
        </p:txBody>
      </p:sp>
      <p:sp>
        <p:nvSpPr>
          <p:cNvPr id="364605" name="Text Box 97"/>
          <p:cNvSpPr txBox="1">
            <a:spLocks noChangeArrowheads="1"/>
          </p:cNvSpPr>
          <p:nvPr/>
        </p:nvSpPr>
        <p:spPr bwMode="auto">
          <a:xfrm>
            <a:off x="9583738" y="0"/>
            <a:ext cx="7493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76" tIns="37838" rIns="75676" bIns="37838">
            <a:spAutoFit/>
          </a:bodyPr>
          <a:lstStyle/>
          <a:p>
            <a:pPr algn="r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</a:rPr>
              <a:t>п. 7.9.</a:t>
            </a:r>
          </a:p>
        </p:txBody>
      </p:sp>
      <p:pic>
        <p:nvPicPr>
          <p:cNvPr id="422915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96481" y="2520776"/>
            <a:ext cx="3140075" cy="719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16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48100" y="1339927"/>
            <a:ext cx="2127250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17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9632" y="3499305"/>
            <a:ext cx="1916527" cy="123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18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070175" y="3572963"/>
            <a:ext cx="1874030" cy="1231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19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24263" y="3740605"/>
            <a:ext cx="1811139" cy="749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0" name="Picture 8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182557" y="3715861"/>
            <a:ext cx="2127250" cy="969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1" name="Picture 9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72123" y="3825172"/>
            <a:ext cx="1573590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2" name="Picture 1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09418" y="5133164"/>
            <a:ext cx="1672725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3" name="Picture 11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048163" y="5133164"/>
            <a:ext cx="1896042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4" name="Picture 1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102893" y="5133164"/>
            <a:ext cx="2127250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5" name="Picture 1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338471" y="5133163"/>
            <a:ext cx="1971336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22926" name="Picture 14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520113" y="5133161"/>
            <a:ext cx="1601787" cy="854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569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9350"/>
            <a:ext cx="10333038" cy="23098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СВЕДЕНИЯ ПО ЛЕЧЕБНО-ПРОФИЛАКТИЧЕСКИМ УЧРЕЖДЕНИЯМ</a:t>
            </a:r>
          </a:p>
        </p:txBody>
      </p:sp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НОВОИВАНОВСКОЕ СЕЛЬСКОЕ ПОСЕЛЕНИЕ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по лечебно-профилактическим учреждениям )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870796276"/>
              </p:ext>
            </p:extLst>
          </p:nvPr>
        </p:nvGraphicFramePr>
        <p:xfrm>
          <a:off x="0" y="2103438"/>
          <a:ext cx="10333038" cy="1554480"/>
        </p:xfrm>
        <a:graphic>
          <a:graphicData uri="http://schemas.openxmlformats.org/drawingml/2006/table">
            <a:tbl>
              <a:tblPr/>
              <a:tblGrid>
                <a:gridCol w="1181100"/>
                <a:gridCol w="3543300"/>
                <a:gridCol w="1179513"/>
                <a:gridCol w="1033462"/>
                <a:gridCol w="738188"/>
                <a:gridCol w="665162"/>
                <a:gridCol w="663575"/>
                <a:gridCol w="665163"/>
                <a:gridCol w="663575"/>
              </a:tblGrid>
              <a:tr h="117475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и месторасположение лечебно-профилактического учереждения (в т.ч. с круглосуточным пребыванием людей)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Профиль ЛПУ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приемного отделения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койкомест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30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 количество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т.ч. на дежурстве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 количество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т.ч. на дежурстве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5401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Ст. Новоивановская</a:t>
                      </a: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Новоивановская участковая больница дневного пребывания, ул. Школьная 44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многопрофильное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38-1-89</a:t>
                      </a: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046" marR="590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6668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7.10.</a:t>
            </a:r>
          </a:p>
        </p:txBody>
      </p:sp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761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89238"/>
            <a:ext cx="10333038" cy="1570037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МЕСТА РАЗВЕРТЫВАНИЯ ПВР,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ИХ ХАРАКТЕРИСТИКИ</a:t>
            </a:r>
          </a:p>
        </p:txBody>
      </p:sp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393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45033" y="1081259"/>
            <a:ext cx="10423103" cy="72945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(Места развертывания ПВР, и их характеристики)</a:t>
            </a:r>
          </a:p>
        </p:txBody>
      </p:sp>
      <p:sp>
        <p:nvSpPr>
          <p:cNvPr id="398369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7.11.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8371" name="AutoShape 1207"/>
          <p:cNvSpPr>
            <a:spLocks noChangeArrowheads="1"/>
          </p:cNvSpPr>
          <p:nvPr/>
        </p:nvSpPr>
        <p:spPr bwMode="auto">
          <a:xfrm>
            <a:off x="8083058" y="2160265"/>
            <a:ext cx="1709737" cy="638175"/>
          </a:xfrm>
          <a:prstGeom prst="wedgeRectCallout">
            <a:avLst>
              <a:gd name="adj1" fmla="val -66662"/>
              <a:gd name="adj2" fmla="val 134046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688" tIns="63857" rIns="127688" bIns="63857"/>
          <a:lstStyle/>
          <a:p>
            <a:pPr algn="ctr" defTabSz="912813"/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Школа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  <a:p>
            <a:pPr defTabSz="912813"/>
            <a:r>
              <a:rPr lang="ru-RU" sz="90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Агафонова Алла Владимировна8(861)4931125</a:t>
            </a:r>
            <a:endParaRPr lang="ru-RU" sz="900" dirty="0">
              <a:latin typeface="Times New Roman" pitchFamily="18" charset="0"/>
              <a:cs typeface="Times New Roman" pitchFamily="18" charset="0"/>
            </a:endParaRPr>
          </a:p>
          <a:p>
            <a:pPr defTabSz="912813"/>
            <a:r>
              <a:rPr lang="ru-RU" sz="900" dirty="0" smtClean="0">
                <a:latin typeface="Times New Roman" pitchFamily="18" charset="0"/>
                <a:cs typeface="Times New Roman" pitchFamily="18" charset="0"/>
              </a:rPr>
              <a:t>Емкость:350 </a:t>
            </a:r>
            <a:r>
              <a:rPr lang="ru-RU" sz="900" dirty="0">
                <a:latin typeface="Times New Roman" pitchFamily="18" charset="0"/>
                <a:cs typeface="Times New Roman" pitchFamily="18" charset="0"/>
              </a:rPr>
              <a:t>чел.</a:t>
            </a:r>
          </a:p>
          <a:p>
            <a:pPr algn="ctr" defTabSz="912813"/>
            <a:endParaRPr lang="ru-RU" sz="9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8373" name="AutoShape 1207"/>
          <p:cNvSpPr>
            <a:spLocks noChangeArrowheads="1"/>
          </p:cNvSpPr>
          <p:nvPr/>
        </p:nvSpPr>
        <p:spPr bwMode="auto">
          <a:xfrm>
            <a:off x="6030615" y="4370388"/>
            <a:ext cx="1865312" cy="549275"/>
          </a:xfrm>
          <a:prstGeom prst="wedgeRectCallout">
            <a:avLst>
              <a:gd name="adj1" fmla="val -62111"/>
              <a:gd name="adj2" fmla="val 76102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688" tIns="63857" rIns="127688" bIns="63857"/>
          <a:lstStyle/>
          <a:p>
            <a:pPr algn="ctr" defTabSz="912813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Средняя школа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№6 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  <a:p>
            <a:pPr defTabSz="912813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Нагирная Яна Леонидовна8(861)4938112</a:t>
            </a:r>
            <a:endParaRPr lang="ru-RU" sz="800" dirty="0">
              <a:latin typeface="Times New Roman" pitchFamily="18" charset="0"/>
              <a:cs typeface="Times New Roman" pitchFamily="18" charset="0"/>
            </a:endParaRPr>
          </a:p>
          <a:p>
            <a:pPr defTabSz="912813"/>
            <a:r>
              <a:rPr lang="ru-RU" sz="700" dirty="0">
                <a:latin typeface="Times New Roman" pitchFamily="18" charset="0"/>
                <a:cs typeface="Times New Roman" pitchFamily="18" charset="0"/>
              </a:rPr>
              <a:t>Емкость: </a:t>
            </a:r>
            <a:r>
              <a:rPr lang="ru-RU" sz="700" dirty="0" smtClean="0">
                <a:latin typeface="Times New Roman" pitchFamily="18" charset="0"/>
                <a:cs typeface="Times New Roman" pitchFamily="18" charset="0"/>
              </a:rPr>
              <a:t>500 чел</a:t>
            </a:r>
            <a:endParaRPr lang="ru-RU" sz="700" dirty="0">
              <a:latin typeface="Times New Roman" pitchFamily="18" charset="0"/>
              <a:cs typeface="Times New Roman" pitchFamily="18" charset="0"/>
            </a:endParaRPr>
          </a:p>
          <a:p>
            <a:pPr algn="ctr" defTabSz="912813"/>
            <a:endParaRPr lang="ru-RU" sz="6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98379" name="Group 43"/>
          <p:cNvGrpSpPr>
            <a:grpSpLocks/>
          </p:cNvGrpSpPr>
          <p:nvPr/>
        </p:nvGrpSpPr>
        <p:grpSpPr bwMode="auto">
          <a:xfrm>
            <a:off x="7686798" y="3232150"/>
            <a:ext cx="576073" cy="152400"/>
            <a:chOff x="0" y="0"/>
            <a:chExt cx="166151" cy="20000"/>
          </a:xfrm>
        </p:grpSpPr>
        <p:sp>
          <p:nvSpPr>
            <p:cNvPr id="398380" name="Rectangle 44"/>
            <p:cNvSpPr>
              <a:spLocks noChangeArrowheads="1"/>
            </p:cNvSpPr>
            <p:nvPr/>
          </p:nvSpPr>
          <p:spPr bwMode="auto">
            <a:xfrm>
              <a:off x="0" y="0"/>
              <a:ext cx="20000" cy="20000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/>
            <a:lstStyle/>
            <a:p>
              <a:endParaRPr lang="ru-RU"/>
            </a:p>
          </p:txBody>
        </p:sp>
        <p:sp>
          <p:nvSpPr>
            <p:cNvPr id="398381" name="Rectangle 45"/>
            <p:cNvSpPr>
              <a:spLocks noChangeArrowheads="1"/>
            </p:cNvSpPr>
            <p:nvPr/>
          </p:nvSpPr>
          <p:spPr bwMode="auto">
            <a:xfrm flipH="1">
              <a:off x="16418" y="3104"/>
              <a:ext cx="149733" cy="12905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  <a:effectLst/>
          </p:spPr>
          <p:txBody>
            <a:bodyPr lIns="12700" tIns="12700" rIns="12700" bIns="12700"/>
            <a:lstStyle/>
            <a:p>
              <a:pPr algn="ctr" defTabSz="914400"/>
              <a:r>
                <a:rPr lang="ru-RU" sz="1000" b="1" dirty="0">
                  <a:latin typeface="Times New Roman" pitchFamily="18" charset="0"/>
                </a:rPr>
                <a:t>ПВР</a:t>
              </a:r>
              <a:endParaRPr lang="ru-RU" sz="1000" dirty="0"/>
            </a:p>
          </p:txBody>
        </p:sp>
      </p:grpSp>
      <p:sp>
        <p:nvSpPr>
          <p:cNvPr id="398393" name="Rectangle 57"/>
          <p:cNvSpPr>
            <a:spLocks noChangeArrowheads="1"/>
          </p:cNvSpPr>
          <p:nvPr/>
        </p:nvSpPr>
        <p:spPr bwMode="auto">
          <a:xfrm flipH="1" flipV="1">
            <a:off x="5211549" y="4919662"/>
            <a:ext cx="819060" cy="365216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  <a:effectLst/>
        </p:spPr>
        <p:txBody>
          <a:bodyPr lIns="12700" tIns="12700" rIns="12700" bIns="12700"/>
          <a:lstStyle/>
          <a:p>
            <a:pPr algn="ctr" defTabSz="914400"/>
            <a:r>
              <a:rPr lang="ru-RU" sz="1000" b="1" dirty="0">
                <a:latin typeface="Times New Roman" pitchFamily="18" charset="0"/>
              </a:rPr>
              <a:t>ПВР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(Места развертывания ПВР, их характеристики)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693303928"/>
              </p:ext>
            </p:extLst>
          </p:nvPr>
        </p:nvGraphicFramePr>
        <p:xfrm>
          <a:off x="0" y="1531938"/>
          <a:ext cx="10333036" cy="2348484"/>
        </p:xfrm>
        <a:graphic>
          <a:graphicData uri="http://schemas.openxmlformats.org/drawingml/2006/table">
            <a:tbl>
              <a:tblPr/>
              <a:tblGrid>
                <a:gridCol w="554420"/>
                <a:gridCol w="3326213"/>
                <a:gridCol w="1610770"/>
                <a:gridCol w="1119864"/>
                <a:gridCol w="1539624"/>
                <a:gridCol w="2182145"/>
              </a:tblGrid>
              <a:tr h="595374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400" b="1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4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400" b="1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Район, н.п.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Планируемое количество населения, подлежащие эвакуации, чел.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Необходимое количество техники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Необходимое количество материальных ресурсов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b="1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Пункты временного </a:t>
                      </a:r>
                      <a:r>
                        <a:rPr lang="ru-RU" sz="14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размещения</a:t>
                      </a:r>
                      <a:endParaRPr lang="ru-RU" sz="14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5953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ст.Новоивановская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500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25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2710,1 тыс. руб.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ст.Новоивановская</a:t>
                      </a: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СОШ №6 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73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ст.Плоская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350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10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756,4 тыс. руб.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ст. Плоская: СОШ №11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907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6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600" kern="1200" dirty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1037,3 тыс. руб.</a:t>
                      </a: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15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29769" marR="297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68680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7.11.1.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966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89238"/>
            <a:ext cx="10333038" cy="1568450"/>
          </a:xfrm>
        </p:spPr>
        <p:txBody>
          <a:bodyPr lIns="91406" tIns="45703" rIns="91406" bIns="45703">
            <a:spAutoFit/>
          </a:bodyPr>
          <a:lstStyle/>
          <a:p>
            <a:pPr defTabSz="1277938"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МЕСТА МАССОВОГО ВЫХОДА ЛЮДЕЙ НА ВОДНЫЕ ОБЪЕКТЫ</a:t>
            </a:r>
          </a:p>
        </p:txBody>
      </p:sp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496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368177"/>
            <a:ext cx="10333038" cy="720330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3" name="Rectangle 4"/>
          <p:cNvSpPr txBox="1">
            <a:spLocks noChangeArrowheads="1"/>
          </p:cNvSpPr>
          <p:nvPr/>
        </p:nvSpPr>
        <p:spPr bwMode="auto">
          <a:xfrm>
            <a:off x="0" y="0"/>
            <a:ext cx="10333038" cy="10800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75666" tIns="37833" rIns="75666" bIns="37833" anchor="ctr"/>
          <a:lstStyle/>
          <a:p>
            <a:pPr algn="ctr" defTabSz="105893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058935">
              <a:lnSpc>
                <a:spcPct val="80000"/>
              </a:lnSpc>
              <a:defRPr/>
            </a:pP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(Места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массового выхода людей на водные объекты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 пляжа - нет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0719" name="Text Box 335"/>
          <p:cNvSpPr txBox="1">
            <a:spLocks noChangeArrowheads="1"/>
          </p:cNvSpPr>
          <p:nvPr/>
        </p:nvSpPr>
        <p:spPr bwMode="auto">
          <a:xfrm>
            <a:off x="9239250" y="-28575"/>
            <a:ext cx="10715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7.12.</a:t>
            </a:r>
          </a:p>
        </p:txBody>
      </p:sp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0" y="0"/>
            <a:ext cx="10333038" cy="10800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75666" tIns="37833" rIns="75666" bIns="37833" anchor="ctr"/>
          <a:lstStyle/>
          <a:p>
            <a:pPr algn="ctr" defTabSz="1058935">
              <a:lnSpc>
                <a:spcPct val="80000"/>
              </a:lnSpc>
              <a:defRPr/>
            </a:pPr>
            <a:endParaRPr lang="ru-RU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058935">
              <a:lnSpc>
                <a:spcPct val="80000"/>
              </a:lnSpc>
              <a:defRPr/>
            </a:pP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058935">
              <a:lnSpc>
                <a:spcPct val="80000"/>
              </a:lnSpc>
              <a:defRPr/>
            </a:pP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 – справочные материалы по местам массового выхода людей на водные объекты)</a:t>
            </a:r>
          </a:p>
        </p:txBody>
      </p:sp>
      <p:graphicFrame>
        <p:nvGraphicFramePr>
          <p:cNvPr id="274471" name="Group 39"/>
          <p:cNvGraphicFramePr>
            <a:graphicFrameLocks noGrp="1"/>
          </p:cNvGraphicFramePr>
          <p:nvPr>
            <p:ph/>
            <p:extLst>
              <p:ext uri="{D42A27DB-BD31-4B8C-83A1-F6EECF244321}">
                <p14:modId xmlns:p14="http://schemas.microsoft.com/office/powerpoint/2010/main" xmlns="" val="468944127"/>
              </p:ext>
            </p:extLst>
          </p:nvPr>
        </p:nvGraphicFramePr>
        <p:xfrm>
          <a:off x="168275" y="1128713"/>
          <a:ext cx="9939654" cy="2612859"/>
        </p:xfrm>
        <a:graphic>
          <a:graphicData uri="http://schemas.openxmlformats.org/drawingml/2006/table">
            <a:tbl>
              <a:tblPr/>
              <a:tblGrid>
                <a:gridCol w="2779310"/>
                <a:gridCol w="7160344"/>
              </a:tblGrid>
              <a:tr h="329788">
                <a:tc>
                  <a:txBody>
                    <a:bodyPr/>
                    <a:lstStyle/>
                    <a:p>
                      <a:pPr marL="671513" marR="0" lvl="0" indent="-671513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Адрес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</a:tr>
              <a:tr h="291814">
                <a:tc>
                  <a:txBody>
                    <a:bodyPr/>
                    <a:lstStyle/>
                    <a:p>
                      <a:pPr marL="671513" marR="0" lvl="0" indent="-671513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Владелец</a:t>
                      </a: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</a:tr>
              <a:tr h="312144">
                <a:tc>
                  <a:txBody>
                    <a:bodyPr/>
                    <a:lstStyle/>
                    <a:p>
                      <a:pPr marL="671513" marR="0" lvl="0" indent="-671513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Адрес владельца</a:t>
                      </a: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</a:tr>
              <a:tr h="299931">
                <a:tc>
                  <a:txBody>
                    <a:bodyPr/>
                    <a:lstStyle/>
                    <a:p>
                      <a:pPr marL="671513" marR="0" lvl="0" indent="-671513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Ответственный за пляж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</a:tr>
              <a:tr h="291814">
                <a:tc>
                  <a:txBody>
                    <a:bodyPr/>
                    <a:lstStyle/>
                    <a:p>
                      <a:pPr marL="671513" marR="0" lvl="0" indent="-671513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Техническая характеристика пляжа</a:t>
                      </a: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</a:tr>
              <a:tr h="839079">
                <a:tc>
                  <a:txBody>
                    <a:bodyPr/>
                    <a:lstStyle/>
                    <a:p>
                      <a:pPr marL="671513" marR="0" lvl="0" indent="-671513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Силы и средства спасания людей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Calibri"/>
                          <a:cs typeface="Times New Roman"/>
                        </a:rPr>
                        <a:t>нет</a:t>
                      </a:r>
                      <a:endParaRPr lang="ru-RU" sz="14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103280" marR="103280" marT="54696" marB="5469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67842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371741" name="Text Box 335"/>
          <p:cNvSpPr txBox="1">
            <a:spLocks noChangeArrowheads="1"/>
          </p:cNvSpPr>
          <p:nvPr/>
        </p:nvSpPr>
        <p:spPr bwMode="auto">
          <a:xfrm>
            <a:off x="9239250" y="-28575"/>
            <a:ext cx="10715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7.12.1.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5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183895726"/>
              </p:ext>
            </p:extLst>
          </p:nvPr>
        </p:nvGraphicFramePr>
        <p:xfrm>
          <a:off x="0" y="1080145"/>
          <a:ext cx="10333038" cy="2791151"/>
        </p:xfrm>
        <a:graphic>
          <a:graphicData uri="http://schemas.openxmlformats.org/drawingml/2006/table">
            <a:tbl>
              <a:tblPr/>
              <a:tblGrid>
                <a:gridCol w="341983"/>
                <a:gridCol w="4063330"/>
                <a:gridCol w="1489075"/>
                <a:gridCol w="4438650"/>
              </a:tblGrid>
              <a:tr h="6619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Учетные номера автомобильных дорог и их наименование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Идентификационный номер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по автодорогам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4402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880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956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3359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5.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6004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6.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Прямоугольник 5"/>
          <p:cNvSpPr>
            <a:spLocks noChangeArrowheads="1"/>
          </p:cNvSpPr>
          <p:nvPr/>
        </p:nvSpPr>
        <p:spPr bwMode="auto">
          <a:xfrm>
            <a:off x="0" y="-111125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(Общие сведения об автомобильных дорогах на территории </a:t>
            </a:r>
            <a:r>
              <a:rPr lang="ru-RU" b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субъекта РФ ) 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22983" y="6819125"/>
            <a:ext cx="10310055" cy="1357322"/>
          </a:xfrm>
          <a:prstGeom prst="rect">
            <a:avLst/>
          </a:prstGeom>
          <a:solidFill>
            <a:schemeClr val="bg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* </a:t>
            </a:r>
            <a:r>
              <a:rPr lang="ru-RU" sz="1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 </a:t>
            </a:r>
            <a:r>
              <a:rPr lang="ru-RU" sz="1800" b="1" u="sng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Общие сведения по ФАД предоставляются согласно перечня автомобильных дорог общего пользования федерального значения</a:t>
            </a:r>
            <a:r>
              <a:rPr lang="ru-RU" sz="1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утвержденного </a:t>
            </a:r>
            <a:r>
              <a:rPr lang="ru-RU" sz="1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Постановлением Правительства РФ от 17 ноября 2010 г. № 928</a:t>
            </a:r>
            <a:r>
              <a:rPr lang="ru-RU" sz="1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и </a:t>
            </a:r>
            <a:r>
              <a:rPr lang="ru-RU" sz="1800" b="1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Постановления Правительства РФ от 18 января 2011 г. № 10 </a:t>
            </a:r>
            <a:r>
              <a:rPr lang="ru-RU" sz="18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«О внесении изменений в некоторые Акты Правительства Российской Федерации»</a:t>
            </a:r>
          </a:p>
        </p:txBody>
      </p:sp>
      <p:sp>
        <p:nvSpPr>
          <p:cNvPr id="109600" name="Text Box 335"/>
          <p:cNvSpPr txBox="1">
            <a:spLocks noChangeArrowheads="1"/>
          </p:cNvSpPr>
          <p:nvPr/>
        </p:nvSpPr>
        <p:spPr bwMode="auto">
          <a:xfrm>
            <a:off x="9336088" y="-1174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4.1.1.2.</a:t>
            </a: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273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419350"/>
            <a:ext cx="10333038" cy="23098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ПЛАН ПРИКРЫТИЯ АВТОМОБИЛЬНЫХ И ЖЕЛЕЗНОДОРОЖНЫХ ДОРОГ</a:t>
            </a:r>
          </a:p>
        </p:txBody>
      </p:sp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(План прикрытия автомобильных и железнодорожных дорог)</a:t>
            </a:r>
          </a:p>
        </p:txBody>
      </p:sp>
      <p:sp>
        <p:nvSpPr>
          <p:cNvPr id="373992" name="Text Box 335"/>
          <p:cNvSpPr txBox="1">
            <a:spLocks noChangeArrowheads="1"/>
          </p:cNvSpPr>
          <p:nvPr/>
        </p:nvSpPr>
        <p:spPr bwMode="auto">
          <a:xfrm>
            <a:off x="9239250" y="-28575"/>
            <a:ext cx="10715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7.13.</a:t>
            </a:r>
          </a:p>
        </p:txBody>
      </p:sp>
      <p:pic>
        <p:nvPicPr>
          <p:cNvPr id="42598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9500"/>
            <a:ext cx="10333038" cy="72945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478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1681448"/>
            <a:ext cx="10333038" cy="3785617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ОРГАНЫ УПРАВЛЕНИЯ, СИЛЫ И СРЕДСТВА Ф И ТП РСЧС НА ТЕРРИТОРИИ НОВОИВАНОВСКОГО СЕЛЬСКОГО ПОСЕЛЕНИЯ</a:t>
            </a:r>
          </a:p>
        </p:txBody>
      </p:sp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4"/>
          <p:cNvSpPr txBox="1">
            <a:spLocks noChangeArrowheads="1"/>
          </p:cNvSpPr>
          <p:nvPr/>
        </p:nvSpPr>
        <p:spPr bwMode="auto">
          <a:xfrm>
            <a:off x="0" y="0"/>
            <a:ext cx="10333038" cy="10800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75666" tIns="37833" rIns="75666" bIns="37833" anchor="ctr"/>
          <a:lstStyle/>
          <a:p>
            <a:pPr algn="ctr" defTabSz="1058935">
              <a:lnSpc>
                <a:spcPct val="80000"/>
              </a:lnSpc>
              <a:defRPr/>
            </a:pPr>
            <a:r>
              <a:rPr lang="ru-RU" sz="1700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1700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</a:t>
            </a: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СУБЪЕКТА </a:t>
            </a: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058935">
              <a:lnSpc>
                <a:spcPct val="80000"/>
              </a:lnSpc>
              <a:defRPr/>
            </a:pPr>
            <a:r>
              <a:rPr lang="ru-RU" sz="17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(Органы управления, силы и средства Ф и ТП РСЧС на </a:t>
            </a:r>
            <a:r>
              <a:rPr lang="ru-RU" sz="1700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поселения)</a:t>
            </a:r>
            <a:endParaRPr lang="ru-RU" sz="1700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75810" name="Text Box 335"/>
          <p:cNvSpPr txBox="1">
            <a:spLocks noChangeArrowheads="1"/>
          </p:cNvSpPr>
          <p:nvPr/>
        </p:nvSpPr>
        <p:spPr bwMode="auto">
          <a:xfrm>
            <a:off x="9239250" y="-28575"/>
            <a:ext cx="10715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7.14.</a:t>
            </a:r>
          </a:p>
        </p:txBody>
      </p:sp>
      <p:pic>
        <p:nvPicPr>
          <p:cNvPr id="375811" name="Picture 2"/>
          <p:cNvPicPr>
            <a:picLocks noChangeAspect="1" noChangeArrowheads="1"/>
          </p:cNvPicPr>
          <p:nvPr/>
        </p:nvPicPr>
        <p:blipFill>
          <a:blip r:embed="rId2" cstate="print"/>
          <a:srcRect t="17178" r="65628" b="10310"/>
          <a:stretch>
            <a:fillRect/>
          </a:stretch>
        </p:blipFill>
        <p:spPr bwMode="auto">
          <a:xfrm>
            <a:off x="0" y="962025"/>
            <a:ext cx="10333038" cy="7246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441575"/>
            <a:ext cx="10333038" cy="2878138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05857" tIns="52932" rIns="105857" bIns="52932"/>
          <a:lstStyle/>
          <a:p>
            <a:pPr defTabSz="1057621" eaLnBrk="1" hangingPunct="1">
              <a:defRPr/>
            </a:pPr>
            <a:endParaRPr lang="ru-RU" sz="4600" b="1" i="1" u="sng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63527" name="Group 5"/>
          <p:cNvGrpSpPr>
            <a:grpSpLocks/>
          </p:cNvGrpSpPr>
          <p:nvPr/>
        </p:nvGrpSpPr>
        <p:grpSpPr bwMode="auto">
          <a:xfrm>
            <a:off x="34925" y="134938"/>
            <a:ext cx="1884363" cy="1797050"/>
            <a:chOff x="373" y="1752"/>
            <a:chExt cx="1786" cy="1445"/>
          </a:xfrm>
        </p:grpSpPr>
        <p:sp>
          <p:nvSpPr>
            <p:cNvPr id="36353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52"/>
            </a:xfrm>
            <a:prstGeom prst="can">
              <a:avLst>
                <a:gd name="adj" fmla="val 3204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649288"/>
              <a:endParaRPr lang="ru-RU" sz="1700"/>
            </a:p>
          </p:txBody>
        </p:sp>
        <p:sp>
          <p:nvSpPr>
            <p:cNvPr id="363535" name="Freeform 7"/>
            <p:cNvSpPr>
              <a:spLocks/>
            </p:cNvSpPr>
            <p:nvPr/>
          </p:nvSpPr>
          <p:spPr bwMode="auto">
            <a:xfrm>
              <a:off x="489" y="1759"/>
              <a:ext cx="764" cy="299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36" name="Freeform 8"/>
            <p:cNvSpPr>
              <a:spLocks/>
            </p:cNvSpPr>
            <p:nvPr/>
          </p:nvSpPr>
          <p:spPr bwMode="auto">
            <a:xfrm>
              <a:off x="485" y="2382"/>
              <a:ext cx="980" cy="299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37" name="Freeform 9"/>
            <p:cNvSpPr>
              <a:spLocks/>
            </p:cNvSpPr>
            <p:nvPr/>
          </p:nvSpPr>
          <p:spPr bwMode="auto">
            <a:xfrm>
              <a:off x="1705" y="2340"/>
              <a:ext cx="138" cy="299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38" name="Freeform 10"/>
            <p:cNvSpPr>
              <a:spLocks/>
            </p:cNvSpPr>
            <p:nvPr/>
          </p:nvSpPr>
          <p:spPr bwMode="auto">
            <a:xfrm>
              <a:off x="1083" y="1827"/>
              <a:ext cx="166" cy="299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39" name="Freeform 11"/>
            <p:cNvSpPr>
              <a:spLocks/>
            </p:cNvSpPr>
            <p:nvPr/>
          </p:nvSpPr>
          <p:spPr bwMode="auto">
            <a:xfrm>
              <a:off x="1792" y="2104"/>
              <a:ext cx="248" cy="299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0" name="Freeform 12"/>
            <p:cNvSpPr>
              <a:spLocks/>
            </p:cNvSpPr>
            <p:nvPr/>
          </p:nvSpPr>
          <p:spPr bwMode="auto">
            <a:xfrm>
              <a:off x="1826" y="2472"/>
              <a:ext cx="282" cy="299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1" name="Freeform 13"/>
            <p:cNvSpPr>
              <a:spLocks/>
            </p:cNvSpPr>
            <p:nvPr/>
          </p:nvSpPr>
          <p:spPr bwMode="auto">
            <a:xfrm>
              <a:off x="1117" y="2709"/>
              <a:ext cx="354" cy="299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2" name="Freeform 14"/>
            <p:cNvSpPr>
              <a:spLocks/>
            </p:cNvSpPr>
            <p:nvPr/>
          </p:nvSpPr>
          <p:spPr bwMode="auto">
            <a:xfrm>
              <a:off x="1784" y="2898"/>
              <a:ext cx="73" cy="299"/>
            </a:xfrm>
            <a:custGeom>
              <a:avLst/>
              <a:gdLst>
                <a:gd name="T0" fmla="*/ 0 w 84"/>
                <a:gd name="T1" fmla="*/ 5 h 196"/>
                <a:gd name="T2" fmla="*/ 1 w 84"/>
                <a:gd name="T3" fmla="*/ 0 h 196"/>
                <a:gd name="T4" fmla="*/ 1 w 84"/>
                <a:gd name="T5" fmla="*/ 5 h 196"/>
                <a:gd name="T6" fmla="*/ 1 w 84"/>
                <a:gd name="T7" fmla="*/ 5 h 196"/>
                <a:gd name="T8" fmla="*/ 1 w 84"/>
                <a:gd name="T9" fmla="*/ 5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 w="9525">
              <a:noFill/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3" name="Freeform 15"/>
            <p:cNvSpPr>
              <a:spLocks/>
            </p:cNvSpPr>
            <p:nvPr/>
          </p:nvSpPr>
          <p:spPr bwMode="auto">
            <a:xfrm>
              <a:off x="1131" y="2611"/>
              <a:ext cx="721" cy="299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4" name="Freeform 16"/>
            <p:cNvSpPr>
              <a:spLocks/>
            </p:cNvSpPr>
            <p:nvPr/>
          </p:nvSpPr>
          <p:spPr bwMode="auto">
            <a:xfrm>
              <a:off x="1794" y="2706"/>
              <a:ext cx="365" cy="299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5" name="Freeform 17"/>
            <p:cNvSpPr>
              <a:spLocks/>
            </p:cNvSpPr>
            <p:nvPr/>
          </p:nvSpPr>
          <p:spPr bwMode="auto">
            <a:xfrm>
              <a:off x="1632" y="2107"/>
              <a:ext cx="199" cy="299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6" name="Freeform 18"/>
            <p:cNvSpPr>
              <a:spLocks/>
            </p:cNvSpPr>
            <p:nvPr/>
          </p:nvSpPr>
          <p:spPr bwMode="auto">
            <a:xfrm>
              <a:off x="1212" y="1881"/>
              <a:ext cx="508" cy="299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7" name="Freeform 19"/>
            <p:cNvSpPr>
              <a:spLocks/>
            </p:cNvSpPr>
            <p:nvPr/>
          </p:nvSpPr>
          <p:spPr bwMode="auto">
            <a:xfrm>
              <a:off x="1242" y="2333"/>
              <a:ext cx="599" cy="299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8" name="Freeform 20"/>
            <p:cNvSpPr>
              <a:spLocks/>
            </p:cNvSpPr>
            <p:nvPr/>
          </p:nvSpPr>
          <p:spPr bwMode="auto">
            <a:xfrm rot="11000101" flipV="1">
              <a:off x="373" y="1806"/>
              <a:ext cx="225" cy="299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4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51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649288"/>
              <a:endParaRPr lang="ru-RU" sz="1700"/>
            </a:p>
          </p:txBody>
        </p:sp>
        <p:sp>
          <p:nvSpPr>
            <p:cNvPr id="363550" name="Freeform 22"/>
            <p:cNvSpPr>
              <a:spLocks/>
            </p:cNvSpPr>
            <p:nvPr/>
          </p:nvSpPr>
          <p:spPr bwMode="auto">
            <a:xfrm>
              <a:off x="502" y="1752"/>
              <a:ext cx="735" cy="299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51" name="Freeform 37"/>
            <p:cNvSpPr>
              <a:spLocks/>
            </p:cNvSpPr>
            <p:nvPr/>
          </p:nvSpPr>
          <p:spPr bwMode="auto">
            <a:xfrm>
              <a:off x="570" y="2142"/>
              <a:ext cx="822" cy="299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52" name="Freeform 38"/>
            <p:cNvSpPr>
              <a:spLocks/>
            </p:cNvSpPr>
            <p:nvPr/>
          </p:nvSpPr>
          <p:spPr bwMode="auto">
            <a:xfrm rot="21384435" flipH="1">
              <a:off x="396" y="1794"/>
              <a:ext cx="226" cy="299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 w="9525">
              <a:noFill/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6355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51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649288"/>
              <a:endParaRPr lang="ru-RU" sz="1700"/>
            </a:p>
          </p:txBody>
        </p:sp>
      </p:grpSp>
      <p:grpSp>
        <p:nvGrpSpPr>
          <p:cNvPr id="363528" name="Group 3"/>
          <p:cNvGrpSpPr>
            <a:grpSpLocks/>
          </p:cNvGrpSpPr>
          <p:nvPr/>
        </p:nvGrpSpPr>
        <p:grpSpPr bwMode="auto">
          <a:xfrm>
            <a:off x="10010775" y="0"/>
            <a:ext cx="322263" cy="8208963"/>
            <a:chOff x="5454" y="0"/>
            <a:chExt cx="193" cy="4320"/>
          </a:xfrm>
        </p:grpSpPr>
        <p:sp>
          <p:nvSpPr>
            <p:cNvPr id="36353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1428" tIns="45714" rIns="91428" bIns="45714" anchor="ctr"/>
            <a:lstStyle/>
            <a:p>
              <a:pPr defTabSz="752475"/>
              <a:endParaRPr lang="ru-RU" sz="1500">
                <a:latin typeface="Tahoma" pitchFamily="34" charset="0"/>
              </a:endParaRPr>
            </a:p>
          </p:txBody>
        </p:sp>
        <p:sp>
          <p:nvSpPr>
            <p:cNvPr id="36353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1428" tIns="45714" rIns="91428" bIns="45714" anchor="ctr"/>
            <a:lstStyle/>
            <a:p>
              <a:pPr defTabSz="752475"/>
              <a:endParaRPr lang="ru-RU" sz="1500">
                <a:latin typeface="Tahoma" pitchFamily="34" charset="0"/>
              </a:endParaRPr>
            </a:p>
          </p:txBody>
        </p:sp>
        <p:sp>
          <p:nvSpPr>
            <p:cNvPr id="36353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</p:spPr>
          <p:txBody>
            <a:bodyPr rot="10800000" wrap="none" lIns="91428" tIns="45714" rIns="91428" bIns="45714" anchor="ctr"/>
            <a:lstStyle/>
            <a:p>
              <a:pPr defTabSz="752475"/>
              <a:endParaRPr lang="ru-RU" sz="1500">
                <a:latin typeface="Tahoma" pitchFamily="34" charset="0"/>
              </a:endParaRPr>
            </a:p>
          </p:txBody>
        </p:sp>
      </p:grpSp>
      <p:graphicFrame>
        <p:nvGraphicFramePr>
          <p:cNvPr id="363524" name="Object 4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9678988" y="0"/>
          <a:ext cx="654050" cy="992188"/>
        </p:xfrm>
        <a:graphic>
          <a:graphicData uri="http://schemas.openxmlformats.org/presentationml/2006/ole">
            <p:oleObj spid="_x0000_s363552" name="CorelDRAW" r:id="rId4" imgW="810768" imgH="950976" progId="">
              <p:embed/>
            </p:oleObj>
          </a:graphicData>
        </a:graphic>
      </p:graphicFrame>
      <p:graphicFrame>
        <p:nvGraphicFramePr>
          <p:cNvPr id="363525" name="Object 5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339725" y="228600"/>
          <a:ext cx="288925" cy="341313"/>
        </p:xfrm>
        <a:graphic>
          <a:graphicData uri="http://schemas.openxmlformats.org/presentationml/2006/ole">
            <p:oleObj spid="_x0000_s363553" name="CorelDRAW" r:id="rId5" imgW="810768" imgH="950976" progId="">
              <p:embed/>
            </p:oleObj>
          </a:graphicData>
        </a:graphic>
      </p:graphicFrame>
      <p:pic>
        <p:nvPicPr>
          <p:cNvPr id="363529" name="Picture 2" descr="заставка-1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0" y="0"/>
            <a:ext cx="10333038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01638" y="3057525"/>
            <a:ext cx="9642475" cy="3143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75648" tIns="37824" rIns="75648" bIns="37824">
            <a:spAutoFit/>
          </a:bodyPr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36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+mn-lt"/>
            </a:endParaRPr>
          </a:p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0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</a:rPr>
              <a:t>Раздел № 8</a:t>
            </a:r>
          </a:p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000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cs typeface="Times New Roman" pitchFamily="18" charset="0"/>
              </a:rPr>
              <a:t>УЧЕТ ПЛАНИРУЕМЫХ И ПРОВЕДЕННЫХ УЧЕНИЙ И ТРЕНИРОВОК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5" name="Rectangle 2"/>
          <p:cNvSpPr>
            <a:spLocks noGrp="1"/>
          </p:cNvSpPr>
          <p:nvPr>
            <p:ph type="title" idx="4294967295"/>
          </p:nvPr>
        </p:nvSpPr>
        <p:spPr/>
        <p:txBody>
          <a:bodyPr/>
          <a:lstStyle/>
          <a:p>
            <a:r>
              <a:rPr lang="ru-RU" sz="100" smtClean="0"/>
              <a:t>План проведения тренировок и учений за Новосибирскую область на 2010 год</a:t>
            </a:r>
          </a:p>
        </p:txBody>
      </p:sp>
      <p:graphicFrame>
        <p:nvGraphicFramePr>
          <p:cNvPr id="358403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33028291"/>
              </p:ext>
            </p:extLst>
          </p:nvPr>
        </p:nvGraphicFramePr>
        <p:xfrm>
          <a:off x="109538" y="1001713"/>
          <a:ext cx="10166460" cy="6938529"/>
        </p:xfrm>
        <a:graphic>
          <a:graphicData uri="http://schemas.openxmlformats.org/drawingml/2006/table">
            <a:tbl>
              <a:tblPr/>
              <a:tblGrid>
                <a:gridCol w="448483"/>
                <a:gridCol w="1164773"/>
                <a:gridCol w="2238569"/>
                <a:gridCol w="1205777"/>
                <a:gridCol w="2312889"/>
                <a:gridCol w="1904129"/>
                <a:gridCol w="891840"/>
              </a:tblGrid>
              <a:tr h="50356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Планируемое мероприятие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Дата проведения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недостатки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</a:tr>
              <a:tr h="313537">
                <a:tc gridSpan="7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4959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Штабная тренировка</a:t>
                      </a: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 «Организация выполнения мероприятий  территориальной подсистемой РСЧС Кемеровской области при угрозе и возникновении чрезвычайных ситуаций, обусловленных весенним паводком» </a:t>
                      </a: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</a:tr>
              <a:tr h="250693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Командно-штабное учение</a:t>
                      </a: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42875" algn="l"/>
                        </a:tabLst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«Организация ликвидации последствий чрезвычайной ситуации на территории Кемеровской области, обусловленной нарушением энергоснабжения в условиях низких температур» </a:t>
                      </a: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</a:tr>
              <a:tr h="216489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Штабная тренировка</a:t>
                      </a: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</a:rPr>
                        <a:t>«Организация выполнения мероприятий  территориальной подсистемой РСЧС Кемеровской области при угрозе и возникновении чрезвычайных ситуаций, обусловленных  лесными пожарами» </a:t>
                      </a: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02423" marR="102423" marT="54290" marB="542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9525"/>
            <a:ext cx="10333038" cy="923925"/>
          </a:xfrm>
          <a:prstGeom prst="rect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75619" tIns="37810" rIns="75619" bIns="37810" anchor="ctr"/>
          <a:lstStyle/>
          <a:p>
            <a:pPr algn="ctr" defTabSz="1058935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1800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sz="1800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sz="18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17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учета планируемых и проведенных учений и тренировок) </a:t>
            </a:r>
          </a:p>
        </p:txBody>
      </p:sp>
      <p:sp>
        <p:nvSpPr>
          <p:cNvPr id="379957" name="Text Box 97"/>
          <p:cNvSpPr txBox="1">
            <a:spLocks noChangeArrowheads="1"/>
          </p:cNvSpPr>
          <p:nvPr/>
        </p:nvSpPr>
        <p:spPr bwMode="auto">
          <a:xfrm>
            <a:off x="9583738" y="0"/>
            <a:ext cx="749300" cy="263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76" tIns="37838" rIns="75676" bIns="37838">
            <a:spAutoFit/>
          </a:bodyPr>
          <a:lstStyle/>
          <a:p>
            <a:pPr algn="r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</a:rPr>
              <a:t>п. 8.1.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автомобильных дорог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субъекта РФ) </a:t>
            </a:r>
          </a:p>
        </p:txBody>
      </p:sp>
      <p:graphicFrame>
        <p:nvGraphicFramePr>
          <p:cNvPr id="3" name="Group 5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32111435"/>
              </p:ext>
            </p:extLst>
          </p:nvPr>
        </p:nvGraphicFramePr>
        <p:xfrm>
          <a:off x="0" y="1531938"/>
          <a:ext cx="10333038" cy="2601883"/>
        </p:xfrm>
        <a:graphic>
          <a:graphicData uri="http://schemas.openxmlformats.org/drawingml/2006/table">
            <a:tbl>
              <a:tblPr/>
              <a:tblGrid>
                <a:gridCol w="449263"/>
                <a:gridCol w="2931306"/>
                <a:gridCol w="1535919"/>
                <a:gridCol w="1031875"/>
                <a:gridCol w="1550987"/>
                <a:gridCol w="1111250"/>
                <a:gridCol w="933450"/>
                <a:gridCol w="788988"/>
              </a:tblGrid>
              <a:tr h="6619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Учетный номер автомобильных дорог и их наименование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Протяженность автомобильной дороги на территории Новоивановского сельского поселения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Преобладающая ширина проезжей части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Преобладающее покрытие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туннелей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мостов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опасных участков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206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2066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350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0641" name="Text Box 335"/>
          <p:cNvSpPr txBox="1">
            <a:spLocks noChangeArrowheads="1"/>
          </p:cNvSpPr>
          <p:nvPr/>
        </p:nvSpPr>
        <p:spPr bwMode="auto">
          <a:xfrm>
            <a:off x="93360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4.1.1.3.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мостов) </a:t>
            </a:r>
          </a:p>
        </p:txBody>
      </p:sp>
      <p:graphicFrame>
        <p:nvGraphicFramePr>
          <p:cNvPr id="4" name="Group 4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68546771"/>
              </p:ext>
            </p:extLst>
          </p:nvPr>
        </p:nvGraphicFramePr>
        <p:xfrm>
          <a:off x="93663" y="1246188"/>
          <a:ext cx="10148887" cy="2226946"/>
        </p:xfrm>
        <a:graphic>
          <a:graphicData uri="http://schemas.openxmlformats.org/drawingml/2006/table">
            <a:tbl>
              <a:tblPr/>
              <a:tblGrid>
                <a:gridCol w="415925"/>
                <a:gridCol w="624483"/>
                <a:gridCol w="1866304"/>
                <a:gridCol w="1350963"/>
                <a:gridCol w="1049337"/>
                <a:gridCol w="1406525"/>
                <a:gridCol w="1527671"/>
                <a:gridCol w="1907679"/>
              </a:tblGrid>
              <a:tr h="10699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Учетные номера автомобильных дорог, наименование и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идентификационный номер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ближайших населенных пунктов(с указанием названий),км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пропускная способность автотранспорта через мост,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машин/сутки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19113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 ТЕРРИТОРИИ НОВОИВАНОВСКОГО СЕЛЬСКОГО ПОСЕЛЕНИЯ МОСТОВ- 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911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1672" name="Text Box 335"/>
          <p:cNvSpPr txBox="1">
            <a:spLocks noChangeArrowheads="1"/>
          </p:cNvSpPr>
          <p:nvPr/>
        </p:nvSpPr>
        <p:spPr bwMode="auto">
          <a:xfrm>
            <a:off x="93360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4.1.1.4.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тоннелей) </a:t>
            </a:r>
          </a:p>
        </p:txBody>
      </p:sp>
      <p:graphicFrame>
        <p:nvGraphicFramePr>
          <p:cNvPr id="4" name="Group 4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673147134"/>
              </p:ext>
            </p:extLst>
          </p:nvPr>
        </p:nvGraphicFramePr>
        <p:xfrm>
          <a:off x="93663" y="1246188"/>
          <a:ext cx="10239375" cy="1764983"/>
        </p:xfrm>
        <a:graphic>
          <a:graphicData uri="http://schemas.openxmlformats.org/drawingml/2006/table">
            <a:tbl>
              <a:tblPr/>
              <a:tblGrid>
                <a:gridCol w="458787"/>
                <a:gridCol w="847725"/>
                <a:gridCol w="1339850"/>
                <a:gridCol w="1173163"/>
                <a:gridCol w="874712"/>
                <a:gridCol w="823913"/>
                <a:gridCol w="1366837"/>
                <a:gridCol w="1739900"/>
                <a:gridCol w="1614488"/>
              </a:tblGrid>
              <a:tr h="7683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тоннеля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Учетные номера автомобильных дорог, наименование и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идентификационный номер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тоннеля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Высшая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точка полотна дороги в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тоннели,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ближайших населенных пунктов(с указанием названий),км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каком протяжении (км) и какие источники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угроз  могут вызвать ЧС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пропускная способность автотранспорта через тоннель,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машин/сутки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76263">
                <a:tc gridSpan="9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НОВОИВАНОВСКОГО СЕЛЬСКОГО ПОСЕЛЕНИЯ ТОННЕЛЕЙ - 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2702" name="Text Box 335"/>
          <p:cNvSpPr txBox="1">
            <a:spLocks noChangeArrowheads="1"/>
          </p:cNvSpPr>
          <p:nvPr/>
        </p:nvSpPr>
        <p:spPr bwMode="auto">
          <a:xfrm>
            <a:off x="93360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4.1.1.5.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730432322"/>
              </p:ext>
            </p:extLst>
          </p:nvPr>
        </p:nvGraphicFramePr>
        <p:xfrm>
          <a:off x="400050" y="1300163"/>
          <a:ext cx="9553575" cy="3352800"/>
        </p:xfrm>
        <a:graphic>
          <a:graphicData uri="http://schemas.openxmlformats.org/drawingml/2006/table">
            <a:tbl>
              <a:tblPr/>
              <a:tblGrid>
                <a:gridCol w="1066800"/>
                <a:gridCol w="1698625"/>
                <a:gridCol w="1000125"/>
                <a:gridCol w="1344613"/>
                <a:gridCol w="831850"/>
                <a:gridCol w="555625"/>
                <a:gridCol w="555625"/>
                <a:gridCol w="522287"/>
                <a:gridCol w="541338"/>
                <a:gridCol w="539750"/>
                <a:gridCol w="896937"/>
              </a:tblGrid>
              <a:tr h="43180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органа управления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Учетные номера автомобильных дорог, наименование и идентификационный номер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опасного участка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 ФАД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(км)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Опасные явления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382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Оползни, сели, обвалы, осыпи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Снежные заносы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Участки ремонта дорог, 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Снежные лавины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Опасные гидрологические явления (паводок)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 км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Пересечения с нефте- газопроводами на км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14325"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7163">
                <a:tc gridSpan="11">
                  <a:txBody>
                    <a:bodyPr/>
                    <a:lstStyle/>
                    <a:p>
                      <a:r>
                        <a:rPr lang="ru-RU" dirty="0" smtClean="0">
                          <a:latin typeface="Times New Roman" pitchFamily="18" charset="0"/>
                          <a:cs typeface="Times New Roman" pitchFamily="18" charset="0"/>
                        </a:rPr>
                        <a:t>НА ТЕРРИТОРИИ НОВОИВАНОВСКОГО СЕЛЬСКОГО ПОСЕЛЕНИЯ АВТОМОБИЛЬНЫХ ДОРОГ ПОДВЕРЖЕННЫХ ВОЗДЕЙСТВИЮ</a:t>
                      </a:r>
                      <a:r>
                        <a:rPr lang="ru-RU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ОПАСНЫХ ПРИРОДНЫХ И ТЕХНОГЕННЫХ ЯВЛЕНИЙ - НЕТ</a:t>
                      </a:r>
                      <a:endParaRPr lang="ru-RU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(Участки автомобильных дорог подверженные воздействию опасных природных и техногенных явлений) </a:t>
            </a:r>
          </a:p>
        </p:txBody>
      </p:sp>
      <p:sp>
        <p:nvSpPr>
          <p:cNvPr id="113843" name="Text Box 335"/>
          <p:cNvSpPr txBox="1">
            <a:spLocks noChangeArrowheads="1"/>
          </p:cNvSpPr>
          <p:nvPr/>
        </p:nvSpPr>
        <p:spPr bwMode="auto">
          <a:xfrm>
            <a:off x="9336088" y="-793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4.1.1.6.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847199179"/>
              </p:ext>
            </p:extLst>
          </p:nvPr>
        </p:nvGraphicFramePr>
        <p:xfrm>
          <a:off x="67577" y="1224161"/>
          <a:ext cx="10024303" cy="3988115"/>
        </p:xfrm>
        <a:graphic>
          <a:graphicData uri="http://schemas.openxmlformats.org/drawingml/2006/table">
            <a:tbl>
              <a:tblPr/>
              <a:tblGrid>
                <a:gridCol w="1105257"/>
                <a:gridCol w="792636"/>
                <a:gridCol w="1033517"/>
                <a:gridCol w="660237"/>
                <a:gridCol w="653822"/>
                <a:gridCol w="1105257"/>
                <a:gridCol w="1105257"/>
                <a:gridCol w="961195"/>
                <a:gridCol w="961195"/>
                <a:gridCol w="874874"/>
                <a:gridCol w="771056"/>
              </a:tblGrid>
              <a:tr h="358541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100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100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Наименование автовокзала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Адрес, Ф.И.О. руководителя, телефон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Вместимость (чел.)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Расчетное суточное отправление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Компания, осуществляющая перевозки с данного автовокзала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latin typeface="Times New Roman"/>
                          <a:ea typeface="Calibri"/>
                          <a:cs typeface="Times New Roman"/>
                        </a:rPr>
                        <a:t>Количество мест на площадке отстоя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>
                          <a:latin typeface="Times New Roman"/>
                          <a:ea typeface="Calibri"/>
                          <a:cs typeface="Times New Roman"/>
                        </a:rPr>
                        <a:t>Примечания</a:t>
                      </a:r>
                      <a:endParaRPr lang="ru-RU" sz="11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125489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рейсов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пассажиров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Адрес, Ф.И.О. руководителя, телефон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Calibri"/>
                          <a:cs typeface="Times New Roman"/>
                        </a:rPr>
                        <a:t>Количество транспортных средств выполняющих рейсы с данного автовокзала</a:t>
                      </a: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53041">
                <a:tc gridSpan="11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3600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На</a:t>
                      </a:r>
                      <a:r>
                        <a:rPr lang="ru-RU" sz="3600" baseline="0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 территории </a:t>
                      </a:r>
                      <a:r>
                        <a:rPr lang="ru-RU" sz="3600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 Новоивановского сельского поселения автовокзалов - нет</a:t>
                      </a:r>
                      <a:endParaRPr lang="ru-RU" sz="36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1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53628" marR="5362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b="1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СУБЪЕКТА </a:t>
            </a:r>
            <a:r>
              <a:rPr lang="ru-RU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автовокзалов на территории района субъекта РФ) </a:t>
            </a:r>
          </a:p>
        </p:txBody>
      </p:sp>
      <p:sp>
        <p:nvSpPr>
          <p:cNvPr id="114747" name="Text Box 335"/>
          <p:cNvSpPr txBox="1">
            <a:spLocks noChangeArrowheads="1"/>
          </p:cNvSpPr>
          <p:nvPr/>
        </p:nvSpPr>
        <p:spPr bwMode="auto">
          <a:xfrm>
            <a:off x="9336088" y="-412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4.1.1.7.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ru-RU"/>
          </a:p>
        </p:txBody>
      </p:sp>
      <p:graphicFrame>
        <p:nvGraphicFramePr>
          <p:cNvPr id="4" name="Объект 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xmlns="" val="2620873388"/>
              </p:ext>
            </p:extLst>
          </p:nvPr>
        </p:nvGraphicFramePr>
        <p:xfrm>
          <a:off x="0" y="0"/>
          <a:ext cx="10333037" cy="8208963"/>
        </p:xfrm>
        <a:graphic>
          <a:graphicData uri="http://schemas.openxmlformats.org/presentationml/2006/ole">
            <p:oleObj spid="_x0000_s384011" name="Слайд" r:id="rId3" imgW="6400965" imgH="4800586" progId="PowerPoint.Slide.8">
              <p:embed/>
            </p:oleObj>
          </a:graphicData>
        </a:graphic>
      </p:graphicFrame>
    </p:spTree>
    <p:extLst>
      <p:ext uri="{BB962C8B-B14F-4D97-AF65-F5344CB8AC3E}">
        <p14:creationId xmlns:p14="http://schemas.microsoft.com/office/powerpoint/2010/main" xmlns="" val="198426272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ТЕРРИТОРИИ НОВОИВАНОВСКОГО СЕЛЬСКОГО ПОСЕЛЕНИЯ СУБЪЕКТА 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(Сведения по прикрытию опасных участков ФАД) </a:t>
            </a:r>
            <a:endParaRPr lang="ru-RU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36322727"/>
              </p:ext>
            </p:extLst>
          </p:nvPr>
        </p:nvGraphicFramePr>
        <p:xfrm>
          <a:off x="1380306" y="1532713"/>
          <a:ext cx="7715303" cy="165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74266"/>
                <a:gridCol w="1565424"/>
                <a:gridCol w="1029257"/>
                <a:gridCol w="1249223"/>
                <a:gridCol w="1443984"/>
                <a:gridCol w="1453149"/>
              </a:tblGrid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опасного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участка*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Характеристика</a:t>
                      </a:r>
                      <a:endParaRPr lang="ru-RU" sz="7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Километр </a:t>
                      </a:r>
                    </a:p>
                    <a:p>
                      <a:pPr algn="ctr"/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 трассе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Протяженность 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 объезда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(с указанием по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км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)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Примечание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Пересечение с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газопроводом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47 км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100 м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Отсутствует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Риск образования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заторов,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связанный с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погодными условиями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59 км – 63 км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 км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58 км – 64 км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Возможный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период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образования заторов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декабрь - февраль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Ремонт 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дорожного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полотна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7294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TextBox 14"/>
          <p:cNvSpPr txBox="1"/>
          <p:nvPr/>
        </p:nvSpPr>
        <p:spPr>
          <a:xfrm>
            <a:off x="2237561" y="1175523"/>
            <a:ext cx="59293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Характеристика опасных участков на ФАД *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9" name="Таблица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417381877"/>
              </p:ext>
            </p:extLst>
          </p:nvPr>
        </p:nvGraphicFramePr>
        <p:xfrm>
          <a:off x="1237429" y="4104481"/>
          <a:ext cx="7929618" cy="350046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93157"/>
                <a:gridCol w="1693644"/>
                <a:gridCol w="1399915"/>
                <a:gridCol w="973443"/>
                <a:gridCol w="1500194"/>
                <a:gridCol w="1769265"/>
              </a:tblGrid>
              <a:tr h="37979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  <a:endParaRPr lang="ru-RU" sz="7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ФИО,</a:t>
                      </a:r>
                      <a:r>
                        <a:rPr lang="ru-RU" sz="700" b="1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контакты</a:t>
                      </a:r>
                    </a:p>
                    <a:p>
                      <a:pPr algn="ctr"/>
                      <a:r>
                        <a:rPr lang="ru-RU" sz="700" b="1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ответственного</a:t>
                      </a:r>
                      <a:endParaRPr lang="ru-RU" sz="7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Км по трассе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Характеристика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Примечание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645655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Пункт питания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Елесеев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Андрей Викторович      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Тел.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8-999-999-99-99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34 км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Вместимость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30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человек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 ед. тех.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В зимние время используется как пункт обогрева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Arial" pitchFamily="34" charset="0"/>
                        <a:buChar char="•"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Возможность организации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  <a:buFont typeface="Arial" pitchFamily="34" charset="0"/>
                        <a:buNone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подвижного пункта питания (1 </a:t>
                      </a: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ед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тех.)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6208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Кемпинг 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512726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АЗС СПК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Петров Петр Петрович</a:t>
                      </a:r>
                    </a:p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Тел.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8-999-999-99-99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34 км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Бензин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(92 – 20т, )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ДТ – 30 т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Есть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возможность организовать 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подвижный пункт заправки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(2 ед. тех. по 2 т.)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79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Пункт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первой мед. помощи 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50 км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 чел.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 ед.тех.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6868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Туалет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50 км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6868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Место отдыха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246868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7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Телефон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...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50 км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Наличие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доступа в интернет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79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8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Пункт технического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обслуживания автомобиля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…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0" name="TextBox 39"/>
          <p:cNvSpPr txBox="1"/>
          <p:nvPr/>
        </p:nvSpPr>
        <p:spPr>
          <a:xfrm>
            <a:off x="1380305" y="3675853"/>
            <a:ext cx="80010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Сведения по объектам сервиса на ФАД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370915" y="0"/>
            <a:ext cx="76655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п. 4.1.1.8</a:t>
            </a:r>
            <a:endParaRPr lang="ru-RU" sz="1200" b="1" dirty="0"/>
          </a:p>
        </p:txBody>
      </p:sp>
      <p:sp>
        <p:nvSpPr>
          <p:cNvPr id="27" name="TextBox 26"/>
          <p:cNvSpPr txBox="1"/>
          <p:nvPr/>
        </p:nvSpPr>
        <p:spPr>
          <a:xfrm>
            <a:off x="2023247" y="3318664"/>
            <a:ext cx="578647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* Примечание: № опасного участка совпадает с указанным на карте</a:t>
            </a:r>
          </a:p>
          <a:p>
            <a:pPr algn="ctr"/>
            <a:endParaRPr lang="ru-RU" sz="10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28" tIns="45714" rIns="91428" bIns="45714" anchor="ctr"/>
          <a:lstStyle/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ПАСПОРТ ТЕРРИТОРИИ НОВОИВАНОВСКОГО СЕЛЬСКОГО ПОСЕЛЕНИЯ СУБЪЕКТА РФ</a:t>
            </a:r>
          </a:p>
          <a:p>
            <a:pPr algn="ctr" defTabSz="1279372" fontAlgn="auto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(Сведения по прикрытию опасных участков ФАД) </a:t>
            </a:r>
            <a:endParaRPr lang="ru-RU" dirty="0">
              <a:solidFill>
                <a:srgbClr val="0070C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/>
        </p:nvGraphicFramePr>
        <p:xfrm>
          <a:off x="1308867" y="1818465"/>
          <a:ext cx="7929619" cy="3063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6081"/>
                <a:gridCol w="1554051"/>
                <a:gridCol w="1878331"/>
                <a:gridCol w="1620759"/>
                <a:gridCol w="2230397"/>
              </a:tblGrid>
              <a:tr h="0"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ведомства</a:t>
                      </a:r>
                      <a:endParaRPr lang="ru-RU" sz="7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</a:p>
                    <a:p>
                      <a:pPr algn="ctr"/>
                      <a:r>
                        <a:rPr lang="ru-RU" sz="700" b="1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Подразделения*</a:t>
                      </a:r>
                      <a:endParaRPr lang="ru-RU" sz="7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Силы и средства*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7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л/с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Техника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177647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МВД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ДПС Южный</a:t>
                      </a:r>
                    </a:p>
                    <a:p>
                      <a:pPr algn="ctr"/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ГУВД МО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 чел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Патрульный авто. – 5 ед.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Специальные – 1 ед.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800" dirty="0">
                          <a:latin typeface="Times New Roman"/>
                          <a:ea typeface="Calibri"/>
                          <a:cs typeface="Times New Roman"/>
                        </a:rPr>
                        <a:t>Минздрав</a:t>
                      </a:r>
                      <a:endParaRPr lang="ru-RU" sz="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13 чел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ед.тех.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 чел.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 ед.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тех.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800" dirty="0">
                          <a:latin typeface="Times New Roman"/>
                          <a:ea typeface="Calibri"/>
                          <a:cs typeface="Times New Roman"/>
                        </a:rPr>
                        <a:t>Минтранс</a:t>
                      </a:r>
                      <a:endParaRPr lang="ru-RU" sz="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ФГУ ДЭП 26 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20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чел.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КДМ – 3 ед.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Трактор – 1 ед.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Грейдер– 1 ед.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/>
                          <a:cs typeface="Times New Roman"/>
                        </a:rPr>
                        <a:t>Эвакуатор – 1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ФГУ ДЭП 24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15 чел.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КДМ – 3 ед.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Трактор – 1 ед.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Грейдер– 1 ед.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7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/>
                          <a:cs typeface="Times New Roman"/>
                        </a:rPr>
                        <a:t>Эвакуатор – 1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4175"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4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800" dirty="0">
                          <a:latin typeface="Times New Roman"/>
                          <a:ea typeface="Calibri"/>
                          <a:cs typeface="Times New Roman"/>
                        </a:rPr>
                        <a:t>МЧС России</a:t>
                      </a:r>
                      <a:endParaRPr lang="ru-RU" sz="4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2333" marR="62333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ПЧ-27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10 чел.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АШ – 1 ед.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АЦ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– 3 ед.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АЛ – 1 ед.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ГЗДС –  1ед.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АНР – 1 ед.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776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ПЧ-18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7 чел.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АШ – 1 ед.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АЦ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– 2 ед.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165991" y="1458283"/>
            <a:ext cx="84051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Сведения о подразделениях прикрытия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7" name="Таблица 36"/>
          <p:cNvGraphicFramePr>
            <a:graphicFrameLocks noGrp="1"/>
          </p:cNvGraphicFramePr>
          <p:nvPr/>
        </p:nvGraphicFramePr>
        <p:xfrm>
          <a:off x="1380303" y="6390497"/>
          <a:ext cx="8090322" cy="990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9505"/>
                <a:gridCol w="1874985"/>
                <a:gridCol w="1448672"/>
                <a:gridCol w="1993580"/>
                <a:gridCol w="1993580"/>
              </a:tblGrid>
              <a:tr h="0"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№</a:t>
                      </a:r>
                    </a:p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7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Наименование</a:t>
                      </a:r>
                    </a:p>
                    <a:p>
                      <a:pPr algn="ctr"/>
                      <a:r>
                        <a:rPr lang="ru-RU" sz="700" b="1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подразделения</a:t>
                      </a:r>
                      <a:endParaRPr lang="ru-RU" sz="7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Противо</a:t>
                      </a:r>
                      <a:r>
                        <a:rPr lang="ru-RU" sz="700" kern="1200" baseline="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гололедное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средство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Место хранения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/>
                      <a:endParaRPr lang="ru-RU" sz="700" b="1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Реагент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err="1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Песко-гравийная</a:t>
                      </a: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смесь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1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ФГУ ДЭП 26 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 т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58</a:t>
                      </a: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 км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2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ФГУ ДЭП 26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 т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63 км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algn="ctr" defTabSz="1059470" rtl="0" eaLnBrk="1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</a:t>
                      </a:r>
                      <a:endParaRPr lang="ru-RU" sz="7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ФГУ ДЭП 24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 т</a:t>
                      </a:r>
                      <a:endParaRPr lang="ru-RU" sz="700" kern="1200" dirty="0" smtClean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05947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37 км</a:t>
                      </a: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8" name="TextBox 37"/>
          <p:cNvSpPr txBox="1"/>
          <p:nvPr/>
        </p:nvSpPr>
        <p:spPr>
          <a:xfrm>
            <a:off x="3809197" y="5890431"/>
            <a:ext cx="398163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Сведения по запасам </a:t>
            </a:r>
            <a:r>
              <a:rPr lang="ru-RU" sz="1200" b="1" dirty="0" err="1" smtClean="0">
                <a:latin typeface="Times New Roman" pitchFamily="18" charset="0"/>
                <a:cs typeface="Times New Roman" pitchFamily="18" charset="0"/>
              </a:rPr>
              <a:t>противогололедного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 реагента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370915" y="0"/>
            <a:ext cx="76655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п. 4.1.1.8</a:t>
            </a:r>
            <a:endParaRPr lang="ru-RU" sz="1200" b="1" dirty="0"/>
          </a:p>
        </p:txBody>
      </p:sp>
      <p:sp>
        <p:nvSpPr>
          <p:cNvPr id="21" name="TextBox 20"/>
          <p:cNvSpPr txBox="1"/>
          <p:nvPr/>
        </p:nvSpPr>
        <p:spPr>
          <a:xfrm>
            <a:off x="2380437" y="5033175"/>
            <a:ext cx="592935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00" dirty="0" smtClean="0">
                <a:latin typeface="Times New Roman" pitchFamily="18" charset="0"/>
                <a:cs typeface="Times New Roman" pitchFamily="18" charset="0"/>
              </a:rPr>
              <a:t>* Примечание: Количество подразделений соответствует нанесенному на карте, в силах и средствах указывается весь л/с и техника привлекаемые к ликвидации ЧС</a:t>
            </a:r>
            <a:endParaRPr lang="ru-RU" sz="11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16061" name="Text Box 335"/>
          <p:cNvSpPr txBox="1">
            <a:spLocks noChangeArrowheads="1"/>
          </p:cNvSpPr>
          <p:nvPr/>
        </p:nvSpPr>
        <p:spPr bwMode="auto">
          <a:xfrm>
            <a:off x="8882063" y="-28575"/>
            <a:ext cx="1428750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4.1.1.9.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7033134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Психологическая служба</a:t>
                      </a: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17120" name="Text Box 335"/>
          <p:cNvSpPr txBox="1">
            <a:spLocks noChangeArrowheads="1"/>
          </p:cNvSpPr>
          <p:nvPr/>
        </p:nvSpPr>
        <p:spPr bwMode="auto">
          <a:xfrm>
            <a:off x="9239250" y="-28575"/>
            <a:ext cx="10715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4.1.1.9.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776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22288" y="2468563"/>
            <a:ext cx="9431337" cy="2354262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НА ОБЪЕКТАХ ЖЕЛЕЗНОДОРОЖНОГО ТРАНСПОРТА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(Риски возникновения ЧС на объектах железнодорожного транспорта) </a:t>
            </a:r>
          </a:p>
        </p:txBody>
      </p:sp>
      <p:sp>
        <p:nvSpPr>
          <p:cNvPr id="11891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</a:t>
            </a:r>
          </a:p>
        </p:txBody>
      </p:sp>
      <p:pic>
        <p:nvPicPr>
          <p:cNvPr id="386051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9915" y="1079500"/>
            <a:ext cx="10310812" cy="782955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6052" name="Picture 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1079500"/>
            <a:ext cx="10300897" cy="19724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(Общие сведения)</a:t>
            </a:r>
          </a:p>
        </p:txBody>
      </p:sp>
      <p:sp>
        <p:nvSpPr>
          <p:cNvPr id="119812" name="Text Box 335"/>
          <p:cNvSpPr txBox="1">
            <a:spLocks noChangeArrowheads="1"/>
          </p:cNvSpPr>
          <p:nvPr/>
        </p:nvSpPr>
        <p:spPr bwMode="auto">
          <a:xfrm>
            <a:off x="9310688" y="-28575"/>
            <a:ext cx="1000125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4.1.2.1.</a:t>
            </a:r>
          </a:p>
        </p:txBody>
      </p:sp>
      <p:pic>
        <p:nvPicPr>
          <p:cNvPr id="3870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0163" y="775540"/>
            <a:ext cx="10302875" cy="280831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(Общие сведения о железных дорогах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РФ)</a:t>
            </a:r>
          </a:p>
        </p:txBody>
      </p:sp>
      <p:sp>
        <p:nvSpPr>
          <p:cNvPr id="120834" name="Text Box 335"/>
          <p:cNvSpPr txBox="1">
            <a:spLocks noChangeArrowheads="1"/>
          </p:cNvSpPr>
          <p:nvPr/>
        </p:nvSpPr>
        <p:spPr bwMode="auto">
          <a:xfrm>
            <a:off x="9167813" y="-12700"/>
            <a:ext cx="1143000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4.1.2.2.</a:t>
            </a:r>
          </a:p>
        </p:txBody>
      </p:sp>
      <p:graphicFrame>
        <p:nvGraphicFramePr>
          <p:cNvPr id="8" name="Group 5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913314973"/>
              </p:ext>
            </p:extLst>
          </p:nvPr>
        </p:nvGraphicFramePr>
        <p:xfrm>
          <a:off x="185738" y="1531938"/>
          <a:ext cx="9767887" cy="2453450"/>
        </p:xfrm>
        <a:graphic>
          <a:graphicData uri="http://schemas.openxmlformats.org/drawingml/2006/table">
            <a:tbl>
              <a:tblPr/>
              <a:tblGrid>
                <a:gridCol w="276225"/>
                <a:gridCol w="1027112"/>
                <a:gridCol w="852488"/>
                <a:gridCol w="1041400"/>
                <a:gridCol w="714375"/>
                <a:gridCol w="430212"/>
                <a:gridCol w="887413"/>
                <a:gridCol w="639762"/>
                <a:gridCol w="985838"/>
                <a:gridCol w="808037"/>
                <a:gridCol w="1130300"/>
                <a:gridCol w="974725"/>
              </a:tblGrid>
              <a:tr h="490538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Наименование железной дороги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Отделение (участок) ж\д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Руководитель,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контакты,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телефон ОД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направлений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линейных станций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переездов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Пропускная способность,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пар составов/сутки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Общая протяженность,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Наличие АСФ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4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с осуществлением грузовых операций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953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Аварийно-востановительный поезд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Пожарный поезд</a:t>
                      </a:r>
                    </a:p>
                  </a:txBody>
                  <a:tcPr marL="68580" marR="6858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84175">
                <a:tc gridSpan="1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3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 территории Новоивановского сельского поселения железные дороги отсутствуют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(Участки ж/д подверженные воздействию опасных  природных и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техногенных явлений)</a:t>
            </a:r>
          </a:p>
        </p:txBody>
      </p:sp>
      <p:sp>
        <p:nvSpPr>
          <p:cNvPr id="121858" name="Text Box 335"/>
          <p:cNvSpPr txBox="1">
            <a:spLocks noChangeArrowheads="1"/>
          </p:cNvSpPr>
          <p:nvPr/>
        </p:nvSpPr>
        <p:spPr bwMode="auto">
          <a:xfrm>
            <a:off x="9167813" y="-71438"/>
            <a:ext cx="1143000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4.1.2.3.</a:t>
            </a:r>
          </a:p>
        </p:txBody>
      </p:sp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929047673"/>
              </p:ext>
            </p:extLst>
          </p:nvPr>
        </p:nvGraphicFramePr>
        <p:xfrm>
          <a:off x="0" y="1239838"/>
          <a:ext cx="10333039" cy="2386777"/>
        </p:xfrm>
        <a:graphic>
          <a:graphicData uri="http://schemas.openxmlformats.org/drawingml/2006/table">
            <a:tbl>
              <a:tblPr/>
              <a:tblGrid>
                <a:gridCol w="780953"/>
                <a:gridCol w="1385171"/>
                <a:gridCol w="1071570"/>
                <a:gridCol w="667224"/>
                <a:gridCol w="623855"/>
                <a:gridCol w="817975"/>
                <a:gridCol w="623792"/>
                <a:gridCol w="520699"/>
                <a:gridCol w="597720"/>
                <a:gridCol w="901143"/>
                <a:gridCol w="961220"/>
                <a:gridCol w="660839"/>
                <a:gridCol w="720878"/>
              </a:tblGrid>
              <a:tr h="393808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органа управления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направления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опасного участка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  участка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Протяже-нность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(км)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Опасные явления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07613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Оползни, сели, обвалы, осыпи, карстовые просадки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Снежные заносы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Участки ремонта дороги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Снежные лавины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км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Опасные гидрологические явления (паводок)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 км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Пересечения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нефте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газопроводами на км 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Пересечение с ЛЭП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Пересечение с ФАД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9129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НОВОИВАНОВСКОГО СЕЛЬСКОГО ПОСЕЛЕНИЯ ЖЕЛЕЗНЫЕ ДОРОГИ ОТСУТСТВУЮТ</a:t>
                      </a: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716" marR="5971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мостов)</a:t>
            </a:r>
          </a:p>
        </p:txBody>
      </p:sp>
      <p:sp>
        <p:nvSpPr>
          <p:cNvPr id="122882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4.1.2.4.</a:t>
            </a:r>
          </a:p>
        </p:txBody>
      </p:sp>
      <p:graphicFrame>
        <p:nvGraphicFramePr>
          <p:cNvPr id="9" name="Group 4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702064614"/>
              </p:ext>
            </p:extLst>
          </p:nvPr>
        </p:nvGraphicFramePr>
        <p:xfrm>
          <a:off x="341983" y="1657350"/>
          <a:ext cx="9991098" cy="2051156"/>
        </p:xfrm>
        <a:graphic>
          <a:graphicData uri="http://schemas.openxmlformats.org/drawingml/2006/table">
            <a:tbl>
              <a:tblPr/>
              <a:tblGrid>
                <a:gridCol w="396170"/>
                <a:gridCol w="791694"/>
                <a:gridCol w="2996131"/>
                <a:gridCol w="1360673"/>
                <a:gridCol w="1059686"/>
                <a:gridCol w="1748585"/>
                <a:gridCol w="1638159"/>
              </a:tblGrid>
              <a:tr h="10697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ж/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дорог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ближайших населенных пунктов(с указанием названий),км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пропускная способность составов через мост,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пар составов/сутки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18393">
                <a:tc gridSpan="7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НОВОИВАНОВСКОГО СЕЛЬСКОГО ПОСЕЛЕНИЯ МОСТЫ ОТСУТСТВУЮТ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РЕШЕНИЕ КЧС и ОПБ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1103313"/>
            <a:ext cx="10333038" cy="59752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r>
              <a:rPr lang="ru-RU" sz="1600" dirty="0"/>
              <a:t>КОМИССИЯ ПО ПРЕДУПРЕЖДЕНИЮ И ЛИКВИДАЦИИ ЧРЕЗВЫЧАЙНЫХ СИТУАЦИЙ И ОБЕСПЕЧЕНИЮ ПОЖАРНОЙ БЕЗОПАСНОСТИ </a:t>
            </a:r>
          </a:p>
          <a:p>
            <a:r>
              <a:rPr lang="ru-RU" sz="1600" dirty="0"/>
              <a:t>РЕШЕНИЕ</a:t>
            </a:r>
          </a:p>
          <a:p>
            <a:endParaRPr lang="ru-RU" sz="1600" dirty="0"/>
          </a:p>
          <a:p>
            <a:r>
              <a:rPr lang="ru-RU" sz="1600" dirty="0"/>
              <a:t>«21» января 2013 г.			</a:t>
            </a:r>
            <a:r>
              <a:rPr lang="ru-RU" sz="1600" dirty="0" err="1" smtClean="0"/>
              <a:t>ст-ца</a:t>
            </a:r>
            <a:r>
              <a:rPr lang="ru-RU" sz="1600" dirty="0" smtClean="0"/>
              <a:t> </a:t>
            </a:r>
            <a:r>
              <a:rPr lang="ru-RU" sz="1600" dirty="0"/>
              <a:t>Новопокровская			</a:t>
            </a:r>
            <a:r>
              <a:rPr lang="ru-RU" sz="1600" dirty="0" smtClean="0"/>
              <a:t> </a:t>
            </a:r>
            <a:r>
              <a:rPr lang="ru-RU" sz="1600" dirty="0"/>
              <a:t>№ 1а</a:t>
            </a:r>
          </a:p>
          <a:p>
            <a:endParaRPr lang="ru-RU" sz="1600" dirty="0"/>
          </a:p>
          <a:p>
            <a:r>
              <a:rPr lang="ru-RU" sz="1600" dirty="0"/>
              <a:t>«О разработке и корректировке паспорта  территории Новопокровского района Краснодарского края»</a:t>
            </a:r>
          </a:p>
          <a:p>
            <a:endParaRPr lang="ru-RU" sz="1600" dirty="0"/>
          </a:p>
          <a:p>
            <a:r>
              <a:rPr lang="ru-RU" sz="1600" dirty="0"/>
              <a:t>В соответствии с решением комиссии по предупреждению и ликвидации чрезвычайных ситуаций и обеспечению пожарной безопасности   Краснодарского края предусмотрено введение единого электронного документа «Паспорт территории Новопокровского района Краснодарского края».</a:t>
            </a:r>
          </a:p>
          <a:p>
            <a:r>
              <a:rPr lang="ru-RU" sz="1600" dirty="0"/>
              <a:t>В целях осуществления паспортизации Новопокровского района Краснодарского края комиссия по предупреждению и ликвидации чрезвычайных ситуаций и обеспечению пожарной безопасности Новопокровского района Краснодарского края р е ш и л а:</a:t>
            </a:r>
          </a:p>
          <a:p>
            <a:r>
              <a:rPr lang="ru-RU" sz="1600" dirty="0"/>
              <a:t>1. Начальнику отдела ГО и ЧС администрации Новопокровского района Краснодарского края : </a:t>
            </a:r>
          </a:p>
          <a:p>
            <a:r>
              <a:rPr lang="ru-RU" sz="1600" dirty="0"/>
              <a:t>до 14.01.2013 обеспечить информирование глав сельских поселений, руководителей потенциально опасных объектов, руководителей учреждений  социального обслуживания населения, руководителей органов здравоохранения, руководителей органов образования, соответствующих организаций о введении паспортизации сельских поселений на территории района и доведение до них «Методических рекомендаций по разработке паспорта территорий муниципального района»;</a:t>
            </a:r>
          </a:p>
          <a:p>
            <a:r>
              <a:rPr lang="ru-RU" sz="1600" dirty="0"/>
              <a:t>до 24.01.2013 сформировать рабочую группу по разработке паспорта территории Новопокровского района Краснодарского края. В состав рабочих групп включить представителей отдела ГО и ЧС администрации Новопокровского района Краснодарского края , представителя ОМВД района, представителя РВК, а так же представителей глав администраций сельских поселений.</a:t>
            </a:r>
            <a:endParaRPr lang="ru-RU" sz="1600" dirty="0">
              <a:effectLst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тоннелей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123906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4.1.2.5.</a:t>
            </a:r>
          </a:p>
        </p:txBody>
      </p:sp>
      <p:graphicFrame>
        <p:nvGraphicFramePr>
          <p:cNvPr id="4" name="Group 47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91670272"/>
              </p:ext>
            </p:extLst>
          </p:nvPr>
        </p:nvGraphicFramePr>
        <p:xfrm>
          <a:off x="257175" y="1443038"/>
          <a:ext cx="10075907" cy="2042160"/>
        </p:xfrm>
        <a:graphic>
          <a:graphicData uri="http://schemas.openxmlformats.org/drawingml/2006/table">
            <a:tbl>
              <a:tblPr/>
              <a:tblGrid>
                <a:gridCol w="451264"/>
                <a:gridCol w="833357"/>
                <a:gridCol w="1318881"/>
                <a:gridCol w="1154021"/>
                <a:gridCol w="861086"/>
                <a:gridCol w="811839"/>
                <a:gridCol w="1344768"/>
                <a:gridCol w="1712135"/>
                <a:gridCol w="1588556"/>
              </a:tblGrid>
              <a:tr h="76809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Номер тоннеля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Наименование железной дороги  (отделения)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тоннеля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Высшая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точка полотна дороги в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тоннели,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ближайших населенных пунктов(с указанием названий),км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каком протяжении (км) и какие источники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угроз  могут вызвать ЧС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пропускная способность составов через тоннель,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пар составов/сутки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76072">
                <a:tc gridSpan="9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НОВОИВАНОВСКОГО СЕЛЬСКОГО ПОСЕЛЕНИЯ ТОННЕЛЕЙ - НЕТ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по ж/д вокзалам)</a:t>
            </a:r>
          </a:p>
        </p:txBody>
      </p:sp>
      <p:sp>
        <p:nvSpPr>
          <p:cNvPr id="124930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4.1.2.6.</a:t>
            </a:r>
          </a:p>
        </p:txBody>
      </p:sp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971085348"/>
              </p:ext>
            </p:extLst>
          </p:nvPr>
        </p:nvGraphicFramePr>
        <p:xfrm>
          <a:off x="136525" y="1371600"/>
          <a:ext cx="9816339" cy="1892808"/>
        </p:xfrm>
        <a:graphic>
          <a:graphicData uri="http://schemas.openxmlformats.org/drawingml/2006/table">
            <a:tbl>
              <a:tblPr/>
              <a:tblGrid>
                <a:gridCol w="1269061"/>
                <a:gridCol w="1184709"/>
                <a:gridCol w="1777693"/>
                <a:gridCol w="846041"/>
                <a:gridCol w="846041"/>
                <a:gridCol w="1269061"/>
                <a:gridCol w="1185968"/>
                <a:gridCol w="1437765"/>
              </a:tblGrid>
              <a:tr h="49072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Наименование ж/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д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 вокзала</a:t>
                      </a:r>
                    </a:p>
                  </a:txBody>
                  <a:tcPr marL="62069" marR="620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Адрес, Ф.И.О. руководителя, телефон</a:t>
                      </a:r>
                    </a:p>
                  </a:txBody>
                  <a:tcPr marL="62069" marR="620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Вместимость (чел.)</a:t>
                      </a:r>
                    </a:p>
                  </a:txBody>
                  <a:tcPr marL="62069" marR="620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Количество путей</a:t>
                      </a: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Расчетное суточное отправление составов</a:t>
                      </a: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Расчетное суточное отправление пассажиров</a:t>
                      </a: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460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Грузовых</a:t>
                      </a: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Пассажирских</a:t>
                      </a: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81456">
                <a:tc gridSpan="8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 ТЕРРИТОРИИ НОВОИВАНОВСКОГО СЕЛЬСКОГО ПОСЕЛЕНИЯ Ж/Д ВОКЗАЛЫ ОТСУТСТВУЮТ</a:t>
                      </a: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2069" marR="6206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6E6E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2630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4.1.2.7.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2736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4.1.2.7.</a:t>
            </a:r>
          </a:p>
        </p:txBody>
      </p: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800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22288" y="2492375"/>
            <a:ext cx="9431337" cy="23082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НА ОБЪЕКТАХ ВОЗДУШНОГО ТРАНСПОРТА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(Риски возникновения ЧС на объектах воздушного транспорта)</a:t>
            </a:r>
          </a:p>
        </p:txBody>
      </p:sp>
      <p:sp>
        <p:nvSpPr>
          <p:cNvPr id="129139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4.1.3.1.</a:t>
            </a:r>
          </a:p>
        </p:txBody>
      </p:sp>
      <p:pic>
        <p:nvPicPr>
          <p:cNvPr id="38809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9500"/>
            <a:ext cx="10310813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8809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9500"/>
            <a:ext cx="10310814" cy="244891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961180645"/>
              </p:ext>
            </p:extLst>
          </p:nvPr>
        </p:nvGraphicFramePr>
        <p:xfrm>
          <a:off x="123012" y="1246960"/>
          <a:ext cx="10087015" cy="1264920"/>
        </p:xfrm>
        <a:graphic>
          <a:graphicData uri="http://schemas.openxmlformats.org/drawingml/2006/table">
            <a:tbl>
              <a:tblPr/>
              <a:tblGrid>
                <a:gridCol w="300881"/>
                <a:gridCol w="2284760"/>
                <a:gridCol w="1675445"/>
                <a:gridCol w="1286637"/>
                <a:gridCol w="1062008"/>
                <a:gridCol w="1315489"/>
                <a:gridCol w="1119709"/>
                <a:gridCol w="1042086"/>
              </a:tblGrid>
              <a:tr h="69056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№ </a:t>
                      </a:r>
                      <a:r>
                        <a:rPr lang="ru-RU" sz="1100" dirty="0" err="1">
                          <a:latin typeface="Times New Roman"/>
                          <a:ea typeface="Times New Roman"/>
                        </a:rPr>
                        <a:t>п</a:t>
                      </a: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/</a:t>
                      </a:r>
                      <a:r>
                        <a:rPr lang="ru-RU" sz="1100" dirty="0" err="1">
                          <a:latin typeface="Times New Roman"/>
                          <a:ea typeface="Times New Roman"/>
                        </a:rPr>
                        <a:t>п</a:t>
                      </a:r>
                      <a:endParaRPr lang="ru-RU" sz="1100" dirty="0">
                        <a:latin typeface="Times New Roman"/>
                        <a:ea typeface="Times New Roman"/>
                      </a:endParaRP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Наименование и место расположения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ВПП (длина, ширина, тип покрытия)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Метеоусловия обеспечивающие взлет и посадку воздушного судна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Типы принимаемых воздушных судов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Имеющиеся объемы топлива для заправки воздушных судов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Номер телефонов авиационно-диспетчерской службы аэродрома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100" dirty="0">
                          <a:latin typeface="Times New Roman"/>
                          <a:ea typeface="Times New Roman"/>
                        </a:rPr>
                        <a:t>Ф.И.О. и номер телефона руководителя аэродрома</a:t>
                      </a:r>
                    </a:p>
                  </a:txBody>
                  <a:tcPr marL="8969" marR="896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30188">
                <a:tc grid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2800" b="1" dirty="0">
                        <a:latin typeface="Times New Roman"/>
                        <a:ea typeface="Times New Roman"/>
                      </a:endParaRPr>
                    </a:p>
                  </a:txBody>
                  <a:tcPr marL="8969" marR="8969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latin typeface="Times New Roman"/>
                        <a:ea typeface="Times New Roman"/>
                      </a:endParaRPr>
                    </a:p>
                  </a:txBody>
                  <a:tcPr marL="11112" marR="11112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аэропортов, аэродромов и вертолетных площадок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 территории района)</a:t>
            </a:r>
          </a:p>
        </p:txBody>
      </p:sp>
      <p:sp>
        <p:nvSpPr>
          <p:cNvPr id="130051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4.1.3.2.</a:t>
            </a:r>
          </a:p>
        </p:txBody>
      </p:sp>
      <p:pic>
        <p:nvPicPr>
          <p:cNvPr id="38912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2194" y="2206357"/>
            <a:ext cx="10310814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о резервных источниках электроснабжения на территории аэропортов)</a:t>
            </a:r>
          </a:p>
        </p:txBody>
      </p:sp>
      <p:sp>
        <p:nvSpPr>
          <p:cNvPr id="131074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 dirty="0">
                <a:latin typeface="Times New Roman" pitchFamily="18" charset="0"/>
                <a:cs typeface="Times New Roman" pitchFamily="18" charset="0"/>
              </a:rPr>
              <a:t>п.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>4.1.3.3.</a:t>
            </a:r>
            <a:endParaRPr lang="ru-RU" sz="1200" b="1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7" name="Group 2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749953476"/>
              </p:ext>
            </p:extLst>
          </p:nvPr>
        </p:nvGraphicFramePr>
        <p:xfrm>
          <a:off x="413990" y="1389063"/>
          <a:ext cx="9538873" cy="985746"/>
        </p:xfrm>
        <a:graphic>
          <a:graphicData uri="http://schemas.openxmlformats.org/drawingml/2006/table">
            <a:tbl>
              <a:tblPr/>
              <a:tblGrid>
                <a:gridCol w="1283393"/>
                <a:gridCol w="956682"/>
                <a:gridCol w="1076582"/>
                <a:gridCol w="1193958"/>
                <a:gridCol w="1797249"/>
                <a:gridCol w="1316384"/>
                <a:gridCol w="718142"/>
                <a:gridCol w="1196483"/>
              </a:tblGrid>
              <a:tr h="98574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Марка ДЭС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выпуска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Мощность,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кВт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нахождения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Эксплуатирую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-щей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организации,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Ф.И.О.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руководителя,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Расчетная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потребность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электроэнер</a:t>
                      </a:r>
                      <a:endParaRPr kumimoji="0" lang="ru-RU" sz="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гии</a:t>
                      </a: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(кВт),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необходимая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для обеспечения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жизнедеятель</a:t>
                      </a:r>
                      <a:endParaRPr kumimoji="0" lang="ru-RU" sz="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ности</a:t>
                      </a: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н.п.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Износ,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Что обеспечивает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pic>
        <p:nvPicPr>
          <p:cNvPr id="39014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3189288"/>
            <a:ext cx="10333039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32445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4.1.3.4.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3350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4.1.3.4.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РЕШЕНИЕ КЧС и ОПБ</a:t>
            </a:r>
          </a:p>
        </p:txBody>
      </p:sp>
      <p:sp>
        <p:nvSpPr>
          <p:cNvPr id="34818" name="Text Box 3"/>
          <p:cNvSpPr txBox="1">
            <a:spLocks noChangeArrowheads="1"/>
          </p:cNvSpPr>
          <p:nvPr/>
        </p:nvSpPr>
        <p:spPr bwMode="auto">
          <a:xfrm>
            <a:off x="0" y="1103313"/>
            <a:ext cx="10333038" cy="555975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5306" tIns="32653" rIns="65306" bIns="32653">
            <a:spAutoFit/>
          </a:bodyPr>
          <a:lstStyle/>
          <a:p>
            <a:r>
              <a:rPr lang="ru-RU" sz="1600" dirty="0"/>
              <a:t>с 15.02.2013 сформировать на базе отдела ГО и ЧС администрации Новопокровского района рабочую группу по сбору, обработке и отображению поступающей информации.</a:t>
            </a:r>
          </a:p>
          <a:p>
            <a:r>
              <a:rPr lang="ru-RU" sz="1600" dirty="0"/>
              <a:t>с 17.02.2013 года организовать еженедельные заседания рабочей группы по вопросам отработки паспортов сельских поселений. О результатах работы докладывать еженедельно.</a:t>
            </a:r>
          </a:p>
          <a:p>
            <a:r>
              <a:rPr lang="ru-RU" sz="1600" dirty="0"/>
              <a:t>2. Руководителю аппарата Главы администрации:</a:t>
            </a:r>
          </a:p>
          <a:p>
            <a:r>
              <a:rPr lang="ru-RU" sz="1600" dirty="0"/>
              <a:t> к 20.02.2013 обеспечить представление паспорта территории Новопокровского района в Главное Управление МЧС России по Краснодарскому краю;</a:t>
            </a:r>
          </a:p>
          <a:p>
            <a:r>
              <a:rPr lang="ru-RU" sz="1600" dirty="0"/>
              <a:t> к 22.02.2013 разработать график корректировки паспорта территории Новопокровского района Краснодарского края и представить его на утверждение в Главное Управление МЧС России по Краснодарскому краю;</a:t>
            </a:r>
          </a:p>
          <a:p>
            <a:r>
              <a:rPr lang="ru-RU" sz="1600" dirty="0"/>
              <a:t>3. Руководителям, учреждений и организаций области, главам администрации сельских поселений:</a:t>
            </a:r>
          </a:p>
          <a:p>
            <a:r>
              <a:rPr lang="ru-RU" sz="1600" dirty="0"/>
              <a:t>обеспечить явку членов рабочей группы по вопросам отработки паспортов территорий сельских поселений;</a:t>
            </a:r>
          </a:p>
          <a:p>
            <a:r>
              <a:rPr lang="ru-RU" sz="1600" dirty="0"/>
              <a:t>организовать сбор и обработку и представления в отдел ГО и ЧС администрации Новопокровского района Краснодарского края информацию в паспорт территорий муниципального района, согласно графика. Информацию представлять в соответствии с «Методическими рекомендациями по разработке паспорта территории муниципального района». </a:t>
            </a:r>
          </a:p>
          <a:p>
            <a:r>
              <a:rPr lang="ru-RU" sz="1600" dirty="0"/>
              <a:t>4. Общее руководство разработкой «Паспорта территории Новопокровского района Краснодарского края»  возложить на начальника отдела ГО и ЧС администрации Новопокровского района Краснодарского края.</a:t>
            </a:r>
          </a:p>
          <a:p>
            <a:endParaRPr lang="ru-RU" sz="1600" dirty="0"/>
          </a:p>
          <a:p>
            <a:r>
              <a:rPr lang="ru-RU" sz="1600" dirty="0"/>
              <a:t>Председатель КЧС и ПБ Новопокровского района Краснодарского края 		</a:t>
            </a:r>
            <a:r>
              <a:rPr lang="ru-RU" sz="1600" dirty="0" smtClean="0"/>
              <a:t>Сотников </a:t>
            </a:r>
            <a:r>
              <a:rPr lang="ru-RU" sz="1600" dirty="0"/>
              <a:t>А. Н.</a:t>
            </a:r>
          </a:p>
          <a:p>
            <a:pPr algn="r">
              <a:spcBef>
                <a:spcPct val="50000"/>
              </a:spcBef>
            </a:pPr>
            <a:r>
              <a:rPr lang="ru-RU" sz="14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</a:t>
            </a:r>
            <a:endParaRPr lang="ru-RU" sz="14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pic>
        <p:nvPicPr>
          <p:cNvPr id="385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038727" y="5832673"/>
            <a:ext cx="1524000" cy="2171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22288" y="2860675"/>
            <a:ext cx="9431337" cy="1570038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НА ОБЪЕКТАХ МОРСКОГО ТРАНСПОРТА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70" name="Picture 189" descr="C:\Documents and Settings\cukspod\Рабочий стол\Мазутопровод\роза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566774" y="889034"/>
            <a:ext cx="766264" cy="7234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23" name="Rectangle 3"/>
          <p:cNvSpPr>
            <a:spLocks noChangeArrowheads="1"/>
          </p:cNvSpPr>
          <p:nvPr/>
        </p:nvSpPr>
        <p:spPr bwMode="auto">
          <a:xfrm>
            <a:off x="1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(Риски возникновения ЧС на объектах морского транспорта.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Аварийно-опасные участки на море)</a:t>
            </a:r>
          </a:p>
        </p:txBody>
      </p:sp>
      <p:sp>
        <p:nvSpPr>
          <p:cNvPr id="6309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4.1.4.1.</a:t>
            </a:r>
          </a:p>
        </p:txBody>
      </p:sp>
      <p:pic>
        <p:nvPicPr>
          <p:cNvPr id="6190" name="Picture 4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25412" y="1079501"/>
            <a:ext cx="10310812" cy="747030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4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25412" y="1250756"/>
            <a:ext cx="10336226" cy="22056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морских портов)</a:t>
            </a:r>
          </a:p>
        </p:txBody>
      </p:sp>
      <p:sp>
        <p:nvSpPr>
          <p:cNvPr id="138242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4.1.4.2.</a:t>
            </a:r>
          </a:p>
        </p:txBody>
      </p:sp>
      <p:graphicFrame>
        <p:nvGraphicFramePr>
          <p:cNvPr id="5" name="Group 2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11236573"/>
              </p:ext>
            </p:extLst>
          </p:nvPr>
        </p:nvGraphicFramePr>
        <p:xfrm>
          <a:off x="165100" y="1246188"/>
          <a:ext cx="10001320" cy="1420241"/>
        </p:xfrm>
        <a:graphic>
          <a:graphicData uri="http://schemas.openxmlformats.org/drawingml/2006/table">
            <a:tbl>
              <a:tblPr/>
              <a:tblGrid>
                <a:gridCol w="1404932"/>
                <a:gridCol w="1026434"/>
                <a:gridCol w="803185"/>
                <a:gridCol w="803185"/>
                <a:gridCol w="1366441"/>
                <a:gridCol w="1203494"/>
                <a:gridCol w="723636"/>
                <a:gridCol w="862205"/>
                <a:gridCol w="891715"/>
                <a:gridCol w="916093"/>
              </a:tblGrid>
              <a:tr h="73761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порта, год открытия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Категория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Навигация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причалов (общая длина км)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Географические координаты порта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Глубины порта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</a:t>
                      </a:r>
                      <a:r>
                        <a:rPr kumimoji="0" lang="ru-RU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прикордонных</a:t>
                      </a: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 тыловых ж/</a:t>
                      </a:r>
                      <a:r>
                        <a:rPr kumimoji="0" lang="ru-RU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</a:t>
                      </a: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путей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приписанных судов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06425">
                <a:tc gridSpan="10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pic>
        <p:nvPicPr>
          <p:cNvPr id="39117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3189288"/>
            <a:ext cx="10333038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(Информация о судах, приписанным к морским портам)</a:t>
            </a:r>
          </a:p>
        </p:txBody>
      </p:sp>
      <p:sp>
        <p:nvSpPr>
          <p:cNvPr id="13926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4.1.4.3.</a:t>
            </a:r>
          </a:p>
        </p:txBody>
      </p:sp>
      <p:graphicFrame>
        <p:nvGraphicFramePr>
          <p:cNvPr id="7" name="Group 2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59323681"/>
              </p:ext>
            </p:extLst>
          </p:nvPr>
        </p:nvGraphicFramePr>
        <p:xfrm>
          <a:off x="197966" y="1246188"/>
          <a:ext cx="9968452" cy="518386"/>
        </p:xfrm>
        <a:graphic>
          <a:graphicData uri="http://schemas.openxmlformats.org/drawingml/2006/table">
            <a:tbl>
              <a:tblPr/>
              <a:tblGrid>
                <a:gridCol w="2879054"/>
                <a:gridCol w="1454529"/>
                <a:gridCol w="1454529"/>
                <a:gridCol w="1271282"/>
                <a:gridCol w="1998546"/>
                <a:gridCol w="910512"/>
              </a:tblGrid>
              <a:tr h="51838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порта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Ледоколы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Сухогрузы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Танкеры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Пассажирские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Прим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pic>
        <p:nvPicPr>
          <p:cNvPr id="39219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1800225"/>
            <a:ext cx="10333039" cy="18351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4063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4.1.4.4.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4169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4.1.4.4.</a:t>
            </a: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522288" y="2860675"/>
            <a:ext cx="9431337" cy="1570038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НА ОБЪЕКТАХ РЕЧНОГО ТРАНСПОРТА</a:t>
            </a: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7" name="Номер слайда 3"/>
          <p:cNvSpPr>
            <a:spLocks noGrp="1"/>
          </p:cNvSpPr>
          <p:nvPr>
            <p:ph type="sldNum" sz="quarter" idx="12"/>
          </p:nvPr>
        </p:nvSpPr>
        <p:spPr bwMode="auto">
          <a:xfrm>
            <a:off x="9664700" y="0"/>
            <a:ext cx="668338" cy="561975"/>
          </a:xfrm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algn="l" defTabSz="1058863" fontAlgn="base">
              <a:spcBef>
                <a:spcPct val="0"/>
              </a:spcBef>
              <a:spcAft>
                <a:spcPct val="0"/>
              </a:spcAft>
              <a:defRPr/>
            </a:pPr>
            <a:fld id="{2CBD7617-C8BD-4497-95AB-E3001495F4A3}" type="slidenum">
              <a:rPr lang="ru-RU">
                <a:solidFill>
                  <a:srgbClr val="002060"/>
                </a:solidFill>
              </a:rPr>
              <a:pPr algn="l" defTabSz="1058863" fontAlgn="base">
                <a:spcBef>
                  <a:spcPct val="0"/>
                </a:spcBef>
                <a:spcAft>
                  <a:spcPct val="0"/>
                </a:spcAft>
                <a:defRPr/>
              </a:pPr>
              <a:t>57</a:t>
            </a:fld>
            <a:endParaRPr lang="ru-RU">
              <a:solidFill>
                <a:srgbClr val="002060"/>
              </a:solidFill>
            </a:endParaRPr>
          </a:p>
        </p:txBody>
      </p:sp>
      <p:sp>
        <p:nvSpPr>
          <p:cNvPr id="10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(Риски возникновения ЧС на объектах речного транспорта)</a:t>
            </a:r>
          </a:p>
        </p:txBody>
      </p:sp>
      <p:sp>
        <p:nvSpPr>
          <p:cNvPr id="11379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</a:t>
            </a:r>
          </a:p>
        </p:txBody>
      </p:sp>
      <p:pic>
        <p:nvPicPr>
          <p:cNvPr id="11289" name="Picture 2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9915" y="1134158"/>
            <a:ext cx="10310812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" name="Picture 2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224162"/>
            <a:ext cx="10333038" cy="223224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рек на территории района субъекта РФ)</a:t>
            </a:r>
          </a:p>
        </p:txBody>
      </p:sp>
      <p:sp>
        <p:nvSpPr>
          <p:cNvPr id="145410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4.1.5.1.</a:t>
            </a:r>
          </a:p>
        </p:txBody>
      </p:sp>
      <p:graphicFrame>
        <p:nvGraphicFramePr>
          <p:cNvPr id="4" name="Group 2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53548497"/>
              </p:ext>
            </p:extLst>
          </p:nvPr>
        </p:nvGraphicFramePr>
        <p:xfrm>
          <a:off x="357188" y="1330325"/>
          <a:ext cx="9595677" cy="6131740"/>
        </p:xfrm>
        <a:graphic>
          <a:graphicData uri="http://schemas.openxmlformats.org/drawingml/2006/table">
            <a:tbl>
              <a:tblPr/>
              <a:tblGrid>
                <a:gridCol w="536570"/>
                <a:gridCol w="1487494"/>
                <a:gridCol w="1487494"/>
                <a:gridCol w="1486003"/>
                <a:gridCol w="1757270"/>
                <a:gridCol w="1690199"/>
                <a:gridCol w="1150647"/>
              </a:tblGrid>
              <a:tr h="138417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реки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Длина (км)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бассейна (тыс.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кв.м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водолазных станций (местоположение)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аварийно-опасных участков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портов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79040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Водяная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Р. Плоская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3521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480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речных портов на территории района субъекта РФ)</a:t>
            </a:r>
          </a:p>
        </p:txBody>
      </p:sp>
      <p:sp>
        <p:nvSpPr>
          <p:cNvPr id="146434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4.1.5.2.</a:t>
            </a:r>
          </a:p>
        </p:txBody>
      </p:sp>
      <p:graphicFrame>
        <p:nvGraphicFramePr>
          <p:cNvPr id="7" name="Group 19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725596091"/>
              </p:ext>
            </p:extLst>
          </p:nvPr>
        </p:nvGraphicFramePr>
        <p:xfrm>
          <a:off x="304800" y="1219200"/>
          <a:ext cx="9809989" cy="3201989"/>
        </p:xfrm>
        <a:graphic>
          <a:graphicData uri="http://schemas.openxmlformats.org/drawingml/2006/table">
            <a:tbl>
              <a:tblPr/>
              <a:tblGrid>
                <a:gridCol w="1378055"/>
                <a:gridCol w="901084"/>
                <a:gridCol w="893533"/>
                <a:gridCol w="877172"/>
                <a:gridCol w="1250947"/>
                <a:gridCol w="1180471"/>
                <a:gridCol w="709793"/>
                <a:gridCol w="625474"/>
                <a:gridCol w="1094893"/>
                <a:gridCol w="898567"/>
              </a:tblGrid>
              <a:tr h="598488">
                <a:tc gridSpan="10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Характеристики портов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668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порта, год открытия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Категория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Навигация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причалов (общая длина км)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Географические координаты порта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Глубины порта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прикордонных и тыловых ж/д путей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приписанных судов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036638">
                <a:tc gridSpan="10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2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ТЕРРИТОРИИ НОВОИВАНОВСКОГО СЕЛЬСКОГО ПОСЕЛЕНИЯ РЕЧНЫЕ ПОРТЫ ОТСУТСТВУЮТ. </a:t>
                      </a:r>
                      <a:endParaRPr kumimoji="0" lang="en-US" sz="2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en-US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1233488" y="2346325"/>
            <a:ext cx="12801601" cy="23098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/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№1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СОДЕРЖАНИЕ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(Характеристика аварийно опасных участков на реках на территории района субъекта РФ)</a:t>
            </a:r>
          </a:p>
        </p:txBody>
      </p:sp>
      <p:sp>
        <p:nvSpPr>
          <p:cNvPr id="147458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4.1.5.3.</a:t>
            </a:r>
          </a:p>
        </p:txBody>
      </p:sp>
      <p:graphicFrame>
        <p:nvGraphicFramePr>
          <p:cNvPr id="4" name="Group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817606549"/>
              </p:ext>
            </p:extLst>
          </p:nvPr>
        </p:nvGraphicFramePr>
        <p:xfrm>
          <a:off x="428625" y="1539875"/>
          <a:ext cx="9381363" cy="5205414"/>
        </p:xfrm>
        <a:graphic>
          <a:graphicData uri="http://schemas.openxmlformats.org/drawingml/2006/table">
            <a:tbl>
              <a:tblPr/>
              <a:tblGrid>
                <a:gridCol w="562109"/>
                <a:gridCol w="2599910"/>
                <a:gridCol w="1809717"/>
                <a:gridCol w="4409627"/>
              </a:tblGrid>
              <a:tr h="156686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реки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Район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Описание аварийно-опасного участка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31127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Река Водяная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Новопокровский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Опасных участков - нет</a:t>
                      </a:r>
                    </a:p>
                  </a:txBody>
                  <a:tcPr marL="128016" marR="128016" marT="64008" marB="6400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2906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Река Плоская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Новопокровский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Опасных участков - нет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036638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83" name="Номер слайда 3"/>
          <p:cNvSpPr>
            <a:spLocks noGrp="1"/>
          </p:cNvSpPr>
          <p:nvPr>
            <p:ph type="sldNum" sz="quarter" idx="12"/>
          </p:nvPr>
        </p:nvSpPr>
        <p:spPr bwMode="auto">
          <a:xfrm>
            <a:off x="9664700" y="0"/>
            <a:ext cx="668338" cy="561975"/>
          </a:xfrm>
          <a:ln>
            <a:miter lim="800000"/>
            <a:headEnd/>
            <a:tailEnd/>
          </a:ln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algn="l" defTabSz="1058863" fontAlgn="base">
              <a:spcBef>
                <a:spcPct val="0"/>
              </a:spcBef>
              <a:spcAft>
                <a:spcPct val="0"/>
              </a:spcAft>
              <a:defRPr/>
            </a:pPr>
            <a:fld id="{B98247F3-6780-40A2-9A15-C85AC0D354E2}" type="slidenum">
              <a:rPr lang="ru-RU">
                <a:solidFill>
                  <a:srgbClr val="002060"/>
                </a:solidFill>
              </a:rPr>
              <a:pPr algn="l" defTabSz="1058863" fontAlgn="base">
                <a:spcBef>
                  <a:spcPct val="0"/>
                </a:spcBef>
                <a:spcAft>
                  <a:spcPct val="0"/>
                </a:spcAft>
                <a:defRPr/>
              </a:pPr>
              <a:t>61</a:t>
            </a:fld>
            <a:endParaRPr lang="ru-RU">
              <a:solidFill>
                <a:srgbClr val="002060"/>
              </a:solidFill>
            </a:endParaRPr>
          </a:p>
        </p:txBody>
      </p:sp>
      <p:sp>
        <p:nvSpPr>
          <p:cNvPr id="463" name="Rectangle 8"/>
          <p:cNvSpPr>
            <a:spLocks noChangeArrowheads="1"/>
          </p:cNvSpPr>
          <p:nvPr/>
        </p:nvSpPr>
        <p:spPr bwMode="auto">
          <a:xfrm>
            <a:off x="5857875" y="295275"/>
            <a:ext cx="725488" cy="3841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wrap="none" lIns="105946" tIns="52973" rIns="105946" bIns="52973">
            <a:spAutoFit/>
          </a:bodyPr>
          <a:lstStyle/>
          <a:p>
            <a:pPr defTabSz="520271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18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СЗАО</a:t>
            </a:r>
          </a:p>
        </p:txBody>
      </p:sp>
      <p:sp>
        <p:nvSpPr>
          <p:cNvPr id="163" name="Rectangle 8"/>
          <p:cNvSpPr>
            <a:spLocks noChangeArrowheads="1"/>
          </p:cNvSpPr>
          <p:nvPr/>
        </p:nvSpPr>
        <p:spPr bwMode="auto">
          <a:xfrm>
            <a:off x="8337550" y="625475"/>
            <a:ext cx="850900" cy="3841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105946" tIns="52973" rIns="105946" bIns="52973">
            <a:spAutoFit/>
          </a:bodyPr>
          <a:lstStyle/>
          <a:p>
            <a:pPr defTabSz="520271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sz="1800" dirty="0">
                <a:solidFill>
                  <a:srgbClr val="FF3300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rPr>
              <a:t>СЗАО</a:t>
            </a:r>
          </a:p>
        </p:txBody>
      </p:sp>
      <p:sp>
        <p:nvSpPr>
          <p:cNvPr id="108" name="Rectangle 3"/>
          <p:cNvSpPr>
            <a:spLocks noChangeArrowheads="1"/>
          </p:cNvSpPr>
          <p:nvPr/>
        </p:nvSpPr>
        <p:spPr bwMode="auto">
          <a:xfrm>
            <a:off x="0" y="-1"/>
            <a:ext cx="10333038" cy="129616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(Сведения по пляжам муниципального района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НА ТЕРРИТОРИИ НОВОИВАНОВСКОГО СЕЛЬСКОГО ПОСЕЛЕНИЯ ПЛЯЖЫ ОТСУТСТВУЮТ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999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4.1.5.4.</a:t>
            </a:r>
          </a:p>
        </p:txBody>
      </p:sp>
      <p:pic>
        <p:nvPicPr>
          <p:cNvPr id="79886" name="Picture 14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296168"/>
            <a:ext cx="10333038" cy="69127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49" name="Group 50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21930899"/>
              </p:ext>
            </p:extLst>
          </p:nvPr>
        </p:nvGraphicFramePr>
        <p:xfrm>
          <a:off x="284163" y="1241425"/>
          <a:ext cx="9823048" cy="3341243"/>
        </p:xfrm>
        <a:graphic>
          <a:graphicData uri="http://schemas.openxmlformats.org/drawingml/2006/table">
            <a:tbl>
              <a:tblPr/>
              <a:tblGrid>
                <a:gridCol w="639408"/>
                <a:gridCol w="2731899"/>
                <a:gridCol w="2523034"/>
                <a:gridCol w="2475624"/>
                <a:gridCol w="1453083"/>
              </a:tblGrid>
              <a:tr h="78995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вещества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Место хранения,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контактного лица/тел.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Производитель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(т)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984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Унисорб Био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84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Унисорб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84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Реагент (концентрат)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6054"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ИТОГО: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52" name="Group 50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018408266"/>
              </p:ext>
            </p:extLst>
          </p:nvPr>
        </p:nvGraphicFramePr>
        <p:xfrm>
          <a:off x="284163" y="4781550"/>
          <a:ext cx="9823048" cy="3341243"/>
        </p:xfrm>
        <a:graphic>
          <a:graphicData uri="http://schemas.openxmlformats.org/drawingml/2006/table">
            <a:tbl>
              <a:tblPr/>
              <a:tblGrid>
                <a:gridCol w="639408"/>
                <a:gridCol w="2731899"/>
                <a:gridCol w="2523034"/>
                <a:gridCol w="2475624"/>
                <a:gridCol w="1453083"/>
              </a:tblGrid>
              <a:tr h="78995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Тип бонового заграждения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Место хранения,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контактного лица/тел.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Производитель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(м)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6984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Барьер 30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84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Барьер 50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9841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Барьер 70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56054"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ИТОГО:</a:t>
                      </a:r>
                    </a:p>
                  </a:txBody>
                  <a:tcPr marL="73807" marR="73807" marT="39090" marB="3909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73807" marR="73807" marT="39090" marB="3909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(Данные по сорбирующим веществам, реагентам и </a:t>
            </a:r>
            <a:r>
              <a:rPr lang="ru-RU" b="1" dirty="0" err="1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боновым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заграждениям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9576" name="Text Box 335"/>
          <p:cNvSpPr txBox="1">
            <a:spLocks noChangeArrowheads="1"/>
          </p:cNvSpPr>
          <p:nvPr/>
        </p:nvSpPr>
        <p:spPr bwMode="auto">
          <a:xfrm>
            <a:off x="9455150" y="-71438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5087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4.1.5.6.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5193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4.1.5.6.</a:t>
            </a: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28913"/>
            <a:ext cx="10333038" cy="2322512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 ЧС 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НА ПОТЕНЦИАЛЬНО ОПАСНЫХ ОБЪЕКТАХ</a:t>
            </a: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АВАРИЙ НА ХОО</a:t>
            </a:r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(Риски возникновения аварий на ХОО)</a:t>
            </a:r>
          </a:p>
        </p:txBody>
      </p:sp>
      <p:sp>
        <p:nvSpPr>
          <p:cNvPr id="15484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4.2.1.</a:t>
            </a:r>
          </a:p>
        </p:txBody>
      </p:sp>
      <p:pic>
        <p:nvPicPr>
          <p:cNvPr id="39321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9500"/>
            <a:ext cx="10310813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3219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3351213"/>
            <a:ext cx="10310814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Rectangle 3"/>
          <p:cNvSpPr txBox="1">
            <a:spLocks noChangeArrowheads="1"/>
          </p:cNvSpPr>
          <p:nvPr/>
        </p:nvSpPr>
        <p:spPr bwMode="auto">
          <a:xfrm>
            <a:off x="1403350" y="2420938"/>
            <a:ext cx="6400800" cy="62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10" tIns="45650" rIns="91310" bIns="45650"/>
          <a:lstStyle/>
          <a:p>
            <a:pPr marL="395288" indent="-395288" defTabSz="1055688" eaLnBrk="0" hangingPunct="0">
              <a:lnSpc>
                <a:spcPct val="80000"/>
              </a:lnSpc>
              <a:spcBef>
                <a:spcPct val="20000"/>
              </a:spcBef>
              <a:buFontTx/>
              <a:buChar char="•"/>
            </a:pPr>
            <a:endParaRPr lang="ru-RU" sz="1700">
              <a:latin typeface="Calibri" pitchFamily="34" charset="0"/>
            </a:endParaRPr>
          </a:p>
          <a:p>
            <a:pPr marL="395288" indent="-395288" defTabSz="1055688" eaLnBrk="0" hangingPunct="0">
              <a:lnSpc>
                <a:spcPct val="80000"/>
              </a:lnSpc>
              <a:spcBef>
                <a:spcPct val="20000"/>
              </a:spcBef>
              <a:buFontTx/>
              <a:buChar char="•"/>
            </a:pPr>
            <a:endParaRPr lang="ru-RU" sz="1700">
              <a:latin typeface="Calibri" pitchFamily="34" charset="0"/>
            </a:endParaRPr>
          </a:p>
        </p:txBody>
      </p:sp>
      <p:sp>
        <p:nvSpPr>
          <p:cNvPr id="155650" name="Rectangle 188"/>
          <p:cNvSpPr>
            <a:spLocks noChangeArrowheads="1"/>
          </p:cNvSpPr>
          <p:nvPr/>
        </p:nvSpPr>
        <p:spPr bwMode="auto">
          <a:xfrm>
            <a:off x="-142875" y="1031875"/>
            <a:ext cx="184150" cy="414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0" tIns="45650" rIns="91310" bIns="45650" anchor="ctr">
            <a:spAutoFit/>
          </a:bodyPr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sp>
        <p:nvSpPr>
          <p:cNvPr id="155651" name="Rectangle 612"/>
          <p:cNvSpPr>
            <a:spLocks noChangeArrowheads="1"/>
          </p:cNvSpPr>
          <p:nvPr/>
        </p:nvSpPr>
        <p:spPr bwMode="auto">
          <a:xfrm>
            <a:off x="-142875" y="5827713"/>
            <a:ext cx="18415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0" tIns="45650" rIns="91310" bIns="45650" anchor="ctr">
            <a:spAutoFit/>
          </a:bodyPr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graphicFrame>
        <p:nvGraphicFramePr>
          <p:cNvPr id="105568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718506533"/>
              </p:ext>
            </p:extLst>
          </p:nvPr>
        </p:nvGraphicFramePr>
        <p:xfrm>
          <a:off x="269974" y="1401763"/>
          <a:ext cx="9859531" cy="1504019"/>
        </p:xfrm>
        <a:graphic>
          <a:graphicData uri="http://schemas.openxmlformats.org/drawingml/2006/table">
            <a:tbl>
              <a:tblPr/>
              <a:tblGrid>
                <a:gridCol w="316929"/>
                <a:gridCol w="1199611"/>
                <a:gridCol w="1208027"/>
                <a:gridCol w="733196"/>
                <a:gridCol w="1052582"/>
                <a:gridCol w="744718"/>
                <a:gridCol w="831493"/>
                <a:gridCol w="800740"/>
                <a:gridCol w="968333"/>
                <a:gridCol w="852575"/>
                <a:gridCol w="1151327"/>
              </a:tblGrid>
              <a:tr h="663849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Адрес почтовый/ юридический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АХОВ, т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 наличии локальных систем оповещения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703615"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000" b="1" i="0" u="none" strike="noStrike" kern="1200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сведения о ХОО на территории района)</a:t>
            </a:r>
          </a:p>
        </p:txBody>
      </p:sp>
      <p:sp>
        <p:nvSpPr>
          <p:cNvPr id="15574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4.2.1.1.</a:t>
            </a:r>
          </a:p>
        </p:txBody>
      </p:sp>
      <p:pic>
        <p:nvPicPr>
          <p:cNvPr id="394242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50801" y="3960465"/>
            <a:ext cx="10383839" cy="90204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(Оценка возможного ущерба в случае аварии на ХОО)</a:t>
            </a:r>
          </a:p>
        </p:txBody>
      </p:sp>
      <p:sp>
        <p:nvSpPr>
          <p:cNvPr id="15667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4.2.1.2.</a:t>
            </a:r>
          </a:p>
        </p:txBody>
      </p:sp>
      <p:graphicFrame>
        <p:nvGraphicFramePr>
          <p:cNvPr id="6" name="Group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375844393"/>
              </p:ext>
            </p:extLst>
          </p:nvPr>
        </p:nvGraphicFramePr>
        <p:xfrm>
          <a:off x="292100" y="1247775"/>
          <a:ext cx="9660765" cy="1681226"/>
        </p:xfrm>
        <a:graphic>
          <a:graphicData uri="http://schemas.openxmlformats.org/drawingml/2006/table">
            <a:tbl>
              <a:tblPr/>
              <a:tblGrid>
                <a:gridCol w="426762"/>
                <a:gridCol w="1464747"/>
                <a:gridCol w="1283412"/>
                <a:gridCol w="908238"/>
                <a:gridCol w="1014536"/>
                <a:gridCol w="977019"/>
                <a:gridCol w="1141158"/>
                <a:gridCol w="1041112"/>
                <a:gridCol w="1403781"/>
              </a:tblGrid>
              <a:tr h="271158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о наличии локальных систем оповещения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41006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100" b="1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39526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3351213"/>
            <a:ext cx="10333039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(Содержание)</a:t>
            </a:r>
          </a:p>
        </p:txBody>
      </p:sp>
      <p:sp>
        <p:nvSpPr>
          <p:cNvPr id="36866" name="Text Box 335"/>
          <p:cNvSpPr txBox="1">
            <a:spLocks noChangeArrowheads="1"/>
          </p:cNvSpPr>
          <p:nvPr/>
        </p:nvSpPr>
        <p:spPr bwMode="auto">
          <a:xfrm>
            <a:off x="9455150" y="-20638"/>
            <a:ext cx="855663" cy="277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1.</a:t>
            </a:r>
          </a:p>
        </p:txBody>
      </p:sp>
      <p:graphicFrame>
        <p:nvGraphicFramePr>
          <p:cNvPr id="159" name="Group 109"/>
          <p:cNvGraphicFramePr>
            <a:graphicFrameLocks noGrp="1"/>
          </p:cNvGraphicFramePr>
          <p:nvPr>
            <p:ph sz="half" idx="4294967295"/>
            <p:extLst>
              <p:ext uri="{D42A27DB-BD31-4B8C-83A1-F6EECF244321}">
                <p14:modId xmlns:p14="http://schemas.microsoft.com/office/powerpoint/2010/main" xmlns="" val="3717404834"/>
              </p:ext>
            </p:extLst>
          </p:nvPr>
        </p:nvGraphicFramePr>
        <p:xfrm>
          <a:off x="95250" y="1174750"/>
          <a:ext cx="10147300" cy="7037578"/>
        </p:xfrm>
        <a:graphic>
          <a:graphicData uri="http://schemas.openxmlformats.org/drawingml/2006/table">
            <a:tbl>
              <a:tblPr/>
              <a:tblGrid>
                <a:gridCol w="9219249"/>
                <a:gridCol w="928051"/>
              </a:tblGrid>
              <a:tr h="15422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4.1.3. Риски возникновения ЧС на объектах воздушного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4.1.4. Риски возникновения ЧС на объектах морского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4.1.5. Риски возникновения ЧС на объектах речного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ПОО: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ХОО 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РОО 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БОО 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4.2.5. Риски возникновения аварии на системах ЖКХ;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4.2.6. Риски возникновения гидродинамических аварий;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4.2.6. Риски возникновения аварий на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нефте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 продуктопроводах;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ЧС на объектах обслуживаемых Управлением ВГСЧ;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 Риски возникновения землетрясений;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5.3 Риски возникновения геологических опасных явлений (оползней, селей);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5.4 Риски возникновения геологических опасных явлений (лавин);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5.5. Риски подтоплений (затоплений);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6. Риски возникновения ЧС биолого-социального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 Риски возникновения инфекционной заболеваемости людей;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 Риски заболеваемости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с\х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животных;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 Информационно-справочные материалы: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7.1. Информационно-справочные материалы по туристическим маршрутам;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7.2. Информационно-справочные материалы по силам и средствам  РСЧС;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7.3.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3275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7.4.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9504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7.5. Информационно-справочные материалы по зонам покрытия сотовыми операторами.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4225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7.6 Информационно-справочные материалы по СМИ;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72019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7.7  Информационно-справочные материалы по системе оповещения и информирования, в том числе с использованием технических средств ОКСИОН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1728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7.8  Сведения по ООПТ на территории муниципального района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1728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7.9  Схема информационного взаимодействия территориального звена ТП РСЧС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1728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7.10  Сведения по лечебно-профилактическим учреждениям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6452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7.11  Места развертывания ПВР, их характеристики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6452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7.12  Места массового выхода людей на водные объекты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1728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7.13  План прикрытия автомобильных и железнодорожных дорог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51728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7.14 Органы управления, силы и средства Ф и ТП РСЧС на территории муниципального района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08451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 Учет планируемых и проведенных учений и тренировок.</a:t>
                      </a: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422024897"/>
              </p:ext>
            </p:extLst>
          </p:nvPr>
        </p:nvGraphicFramePr>
        <p:xfrm>
          <a:off x="522288" y="1466850"/>
          <a:ext cx="9286941" cy="2731420"/>
        </p:xfrm>
        <a:graphic>
          <a:graphicData uri="http://schemas.openxmlformats.org/drawingml/2006/table">
            <a:tbl>
              <a:tblPr/>
              <a:tblGrid>
                <a:gridCol w="1054549"/>
                <a:gridCol w="565078"/>
                <a:gridCol w="958291"/>
                <a:gridCol w="571324"/>
                <a:gridCol w="2050270"/>
                <a:gridCol w="932059"/>
                <a:gridCol w="1084540"/>
                <a:gridCol w="964819"/>
                <a:gridCol w="1106011"/>
              </a:tblGrid>
              <a:tr h="762272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Населенные пункты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из которых планируется эвакуация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жителей,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планируемых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 эвакуации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Пункт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временного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размещения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Силы и средства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предназначенные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9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0302" marR="6030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эвакуации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время приведения в готовность и подачи к местам эвакуации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вывоза с/х животных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время приведения в готовность и подачи к местам вывоза с/х животных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3842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Взрослого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детей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084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463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(Расчет на эвакуацию из зоны возможного химического заражения)</a:t>
            </a:r>
          </a:p>
        </p:txBody>
      </p:sp>
      <p:sp>
        <p:nvSpPr>
          <p:cNvPr id="15881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4.2.1.3.</a:t>
            </a:r>
          </a:p>
        </p:txBody>
      </p:sp>
      <p:pic>
        <p:nvPicPr>
          <p:cNvPr id="396290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4392513"/>
            <a:ext cx="10333039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(Ведомость привлечения сил и средств, для ликвидации последствий ЧС)</a:t>
            </a:r>
          </a:p>
        </p:txBody>
      </p:sp>
      <p:sp>
        <p:nvSpPr>
          <p:cNvPr id="16111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4.2.1.4.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1493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(Ведомость привлечения сил и средств, для ликвидации последствий ЧС)</a:t>
            </a:r>
          </a:p>
        </p:txBody>
      </p:sp>
      <p:sp>
        <p:nvSpPr>
          <p:cNvPr id="16217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4.2.1.4.</a:t>
            </a: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2817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АВАРИЙ НА РОО</a:t>
            </a: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1493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аварий на РОО)</a:t>
            </a:r>
          </a:p>
        </p:txBody>
      </p:sp>
      <p:sp>
        <p:nvSpPr>
          <p:cNvPr id="77008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4.2.2.</a:t>
            </a:r>
          </a:p>
        </p:txBody>
      </p:sp>
      <p:pic>
        <p:nvPicPr>
          <p:cNvPr id="76837" name="Picture 3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984250"/>
            <a:ext cx="10333038" cy="7224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6838" name="Picture 3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3351213"/>
            <a:ext cx="10333039" cy="111330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Rectangle 3"/>
          <p:cNvSpPr txBox="1">
            <a:spLocks noChangeArrowheads="1"/>
          </p:cNvSpPr>
          <p:nvPr/>
        </p:nvSpPr>
        <p:spPr bwMode="auto">
          <a:xfrm>
            <a:off x="1403350" y="2420938"/>
            <a:ext cx="6400800" cy="62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10" tIns="45650" rIns="91310" bIns="45650"/>
          <a:lstStyle/>
          <a:p>
            <a:pPr marL="395288" indent="-395288" defTabSz="1055688" eaLnBrk="0" hangingPunct="0">
              <a:lnSpc>
                <a:spcPct val="80000"/>
              </a:lnSpc>
              <a:spcBef>
                <a:spcPct val="20000"/>
              </a:spcBef>
              <a:buFontTx/>
              <a:buChar char="•"/>
            </a:pPr>
            <a:endParaRPr lang="ru-RU" sz="1700">
              <a:latin typeface="Calibri" pitchFamily="34" charset="0"/>
            </a:endParaRPr>
          </a:p>
          <a:p>
            <a:pPr marL="395288" indent="-395288" defTabSz="1055688" eaLnBrk="0" hangingPunct="0">
              <a:lnSpc>
                <a:spcPct val="80000"/>
              </a:lnSpc>
              <a:spcBef>
                <a:spcPct val="20000"/>
              </a:spcBef>
              <a:buFontTx/>
              <a:buChar char="•"/>
            </a:pPr>
            <a:endParaRPr lang="ru-RU" sz="1700">
              <a:latin typeface="Calibri" pitchFamily="34" charset="0"/>
            </a:endParaRPr>
          </a:p>
        </p:txBody>
      </p:sp>
      <p:sp>
        <p:nvSpPr>
          <p:cNvPr id="164866" name="Rectangle 188"/>
          <p:cNvSpPr>
            <a:spLocks noChangeArrowheads="1"/>
          </p:cNvSpPr>
          <p:nvPr/>
        </p:nvSpPr>
        <p:spPr bwMode="auto">
          <a:xfrm>
            <a:off x="-142875" y="1031875"/>
            <a:ext cx="184150" cy="414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0" tIns="45650" rIns="91310" bIns="45650" anchor="ctr">
            <a:spAutoFit/>
          </a:bodyPr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sp>
        <p:nvSpPr>
          <p:cNvPr id="164867" name="Rectangle 612"/>
          <p:cNvSpPr>
            <a:spLocks noChangeArrowheads="1"/>
          </p:cNvSpPr>
          <p:nvPr/>
        </p:nvSpPr>
        <p:spPr bwMode="auto">
          <a:xfrm>
            <a:off x="-142875" y="5827713"/>
            <a:ext cx="18415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0" tIns="45650" rIns="91310" bIns="45650" anchor="ctr">
            <a:spAutoFit/>
          </a:bodyPr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graphicFrame>
        <p:nvGraphicFramePr>
          <p:cNvPr id="105568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30491032"/>
              </p:ext>
            </p:extLst>
          </p:nvPr>
        </p:nvGraphicFramePr>
        <p:xfrm>
          <a:off x="122238" y="1951038"/>
          <a:ext cx="10118644" cy="2540163"/>
        </p:xfrm>
        <a:graphic>
          <a:graphicData uri="http://schemas.openxmlformats.org/drawingml/2006/table">
            <a:tbl>
              <a:tblPr/>
              <a:tblGrid>
                <a:gridCol w="384650"/>
                <a:gridCol w="1383255"/>
                <a:gridCol w="1188144"/>
                <a:gridCol w="1298288"/>
                <a:gridCol w="744718"/>
                <a:gridCol w="831493"/>
                <a:gridCol w="800740"/>
                <a:gridCol w="968333"/>
                <a:gridCol w="887720"/>
                <a:gridCol w="810779"/>
                <a:gridCol w="820524"/>
              </a:tblGrid>
              <a:tr h="663849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Адрес почтовый/ юридический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наличии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локальных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систем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оповещения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наличии 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противопо-жарных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разрывов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Районы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703615"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000" b="1" i="0" u="none" strike="noStrike" kern="1200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172699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1493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сведения о РОО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района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164933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134704239"/>
              </p:ext>
            </p:extLst>
          </p:nvPr>
        </p:nvGraphicFramePr>
        <p:xfrm>
          <a:off x="30163" y="1104900"/>
          <a:ext cx="10267131" cy="3236706"/>
        </p:xfrm>
        <a:graphic>
          <a:graphicData uri="http://schemas.openxmlformats.org/drawingml/2006/table">
            <a:tbl>
              <a:tblPr/>
              <a:tblGrid>
                <a:gridCol w="975645"/>
                <a:gridCol w="460329"/>
                <a:gridCol w="796160"/>
                <a:gridCol w="460328"/>
                <a:gridCol w="461899"/>
                <a:gridCol w="432044"/>
                <a:gridCol w="561207"/>
                <a:gridCol w="445883"/>
                <a:gridCol w="733577"/>
                <a:gridCol w="1896864"/>
                <a:gridCol w="760406"/>
                <a:gridCol w="760406"/>
                <a:gridCol w="761977"/>
                <a:gridCol w="760406"/>
              </a:tblGrid>
              <a:tr h="59563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Населенные пункты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из которых планируется эвакуация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жителей,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планируемых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 эвакуации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сельхоз.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животных, планируемых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 вывозу из зоны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Мат.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средств, т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и 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района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Силы и средства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предназначенные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854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0302" marR="6030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0302" marR="6030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эвакуации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время приведения в готовность и подачи к местам эвакуации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вывоза с/х животных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время приведения в готовность и подачи к местам вывоза с/х животных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869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Взрослого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детей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КРС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357188" algn="l"/>
                        </a:tabLst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свиньи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овцы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852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463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2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9709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463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428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7938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ts val="1275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0"/>
            <a:ext cx="10333038" cy="114935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(Расчет на эвакуацию из зоны возможного радиоактивного загрязнения)</a:t>
            </a:r>
          </a:p>
        </p:txBody>
      </p:sp>
      <p:sp>
        <p:nvSpPr>
          <p:cNvPr id="16608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4.2.2.2.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590462721"/>
              </p:ext>
            </p:extLst>
          </p:nvPr>
        </p:nvGraphicFramePr>
        <p:xfrm>
          <a:off x="0" y="2346325"/>
          <a:ext cx="10333038" cy="53944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53523"/>
                <a:gridCol w="2594810"/>
                <a:gridCol w="2018186"/>
                <a:gridCol w="1722173"/>
                <a:gridCol w="1722173"/>
                <a:gridCol w="1722173"/>
              </a:tblGrid>
              <a:tr h="539446"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9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Количество защитных сооружений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Количество защитных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сооружений отвечающих требованиям ИТМ ГО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Общее количество укрываемых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9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Фактическая</a:t>
                      </a:r>
                      <a:r>
                        <a:rPr lang="ru-RU" sz="9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вместимость ЗС</a:t>
                      </a:r>
                      <a:endParaRPr lang="ru-RU" sz="9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(Характеристика защитных сооружений на территории района)</a:t>
            </a:r>
          </a:p>
        </p:txBody>
      </p:sp>
      <p:sp>
        <p:nvSpPr>
          <p:cNvPr id="167989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4.2.2.3.</a:t>
            </a: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(Ведомость привлечения сил и средств, для ликвидации последствий ЧС)</a:t>
            </a:r>
          </a:p>
        </p:txBody>
      </p:sp>
      <p:sp>
        <p:nvSpPr>
          <p:cNvPr id="23279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4.2.2.4.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(Ведомость привлечения сил и средств, для ликвидации последствий ЧС)</a:t>
            </a:r>
          </a:p>
        </p:txBody>
      </p:sp>
      <p:sp>
        <p:nvSpPr>
          <p:cNvPr id="170368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4.2.2.4.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89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-1233488" y="2346325"/>
            <a:ext cx="12801601" cy="2309813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/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Раздел №2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УСЛОВНЫЕ ОБОЗНАЧЕНИЯ</a:t>
            </a: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1009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АВАРИЙ НА БОО</a:t>
            </a: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МУНИЦИПАЛЬНОГО РАЙОНА 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аварий на БОО)</a:t>
            </a:r>
          </a:p>
        </p:txBody>
      </p:sp>
      <p:sp>
        <p:nvSpPr>
          <p:cNvPr id="172232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4.2.3.</a:t>
            </a:r>
          </a:p>
        </p:txBody>
      </p:sp>
      <p:pic>
        <p:nvPicPr>
          <p:cNvPr id="39731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1079500"/>
            <a:ext cx="10310813" cy="712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97315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3351213"/>
            <a:ext cx="10333039" cy="11853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Rectangle 3"/>
          <p:cNvSpPr txBox="1">
            <a:spLocks noChangeArrowheads="1"/>
          </p:cNvSpPr>
          <p:nvPr/>
        </p:nvSpPr>
        <p:spPr bwMode="auto">
          <a:xfrm>
            <a:off x="1403350" y="2420938"/>
            <a:ext cx="6400800" cy="625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10" tIns="45650" rIns="91310" bIns="45650"/>
          <a:lstStyle/>
          <a:p>
            <a:pPr marL="395288" indent="-395288" defTabSz="1055688" eaLnBrk="0" hangingPunct="0">
              <a:lnSpc>
                <a:spcPct val="80000"/>
              </a:lnSpc>
              <a:spcBef>
                <a:spcPct val="20000"/>
              </a:spcBef>
              <a:buFontTx/>
              <a:buChar char="•"/>
            </a:pPr>
            <a:endParaRPr lang="ru-RU" sz="1700">
              <a:latin typeface="Calibri" pitchFamily="34" charset="0"/>
            </a:endParaRPr>
          </a:p>
          <a:p>
            <a:pPr marL="395288" indent="-395288" defTabSz="1055688" eaLnBrk="0" hangingPunct="0">
              <a:lnSpc>
                <a:spcPct val="80000"/>
              </a:lnSpc>
              <a:spcBef>
                <a:spcPct val="20000"/>
              </a:spcBef>
              <a:buFontTx/>
              <a:buChar char="•"/>
            </a:pPr>
            <a:endParaRPr lang="ru-RU" sz="1700">
              <a:latin typeface="Calibri" pitchFamily="34" charset="0"/>
            </a:endParaRPr>
          </a:p>
        </p:txBody>
      </p:sp>
      <p:sp>
        <p:nvSpPr>
          <p:cNvPr id="173058" name="Rectangle 188"/>
          <p:cNvSpPr>
            <a:spLocks noChangeArrowheads="1"/>
          </p:cNvSpPr>
          <p:nvPr/>
        </p:nvSpPr>
        <p:spPr bwMode="auto">
          <a:xfrm>
            <a:off x="-142875" y="1031875"/>
            <a:ext cx="184150" cy="414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0" tIns="45650" rIns="91310" bIns="45650" anchor="ctr">
            <a:spAutoFit/>
          </a:bodyPr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sp>
        <p:nvSpPr>
          <p:cNvPr id="173059" name="Rectangle 612"/>
          <p:cNvSpPr>
            <a:spLocks noChangeArrowheads="1"/>
          </p:cNvSpPr>
          <p:nvPr/>
        </p:nvSpPr>
        <p:spPr bwMode="auto">
          <a:xfrm>
            <a:off x="-142875" y="5827713"/>
            <a:ext cx="184150" cy="415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0" tIns="45650" rIns="91310" bIns="45650" anchor="ctr">
            <a:spAutoFit/>
          </a:bodyPr>
          <a:lstStyle/>
          <a:p>
            <a:pPr defTabSz="754063"/>
            <a:endParaRPr lang="ru-RU">
              <a:latin typeface="Calibri" pitchFamily="34" charset="0"/>
            </a:endParaRPr>
          </a:p>
        </p:txBody>
      </p:sp>
      <p:graphicFrame>
        <p:nvGraphicFramePr>
          <p:cNvPr id="8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843389311"/>
              </p:ext>
            </p:extLst>
          </p:nvPr>
        </p:nvGraphicFramePr>
        <p:xfrm>
          <a:off x="341983" y="1358900"/>
          <a:ext cx="9677831" cy="2339097"/>
        </p:xfrm>
        <a:graphic>
          <a:graphicData uri="http://schemas.openxmlformats.org/drawingml/2006/table">
            <a:tbl>
              <a:tblPr/>
              <a:tblGrid>
                <a:gridCol w="320597"/>
                <a:gridCol w="1197817"/>
                <a:gridCol w="1101331"/>
                <a:gridCol w="786666"/>
                <a:gridCol w="1258664"/>
                <a:gridCol w="744718"/>
                <a:gridCol w="831493"/>
                <a:gridCol w="800740"/>
                <a:gridCol w="936002"/>
                <a:gridCol w="851300"/>
                <a:gridCol w="848503"/>
              </a:tblGrid>
              <a:tr h="663849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№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Наименование предприятия, организации и ведомственная принадлежность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Адрес почтовый/ юридический 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Опасное вещество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Оценка возможного ущерба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об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обязательном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страховании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Сведения о наличии локальных систем оповещения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703615"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Вид опасности с указанием вида производства (производств)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Класс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опасности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заражения,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  <a:r>
                        <a:rPr kumimoji="0" lang="ru-RU" sz="1000" b="1" i="0" u="none" strike="noStrike" kern="1200" cap="none" normalizeH="0" baseline="3000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Кол-во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зоне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заражения</a:t>
                      </a: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1428" marR="91428" marT="45714" marB="457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971633">
                <a:tc gridSpan="1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3798" marR="73798" marT="39085" marB="3908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сведения о БОО на территории района)</a:t>
            </a:r>
          </a:p>
        </p:txBody>
      </p:sp>
      <p:sp>
        <p:nvSpPr>
          <p:cNvPr id="173149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4.2.3.1.</a:t>
            </a:r>
          </a:p>
        </p:txBody>
      </p:sp>
      <p:pic>
        <p:nvPicPr>
          <p:cNvPr id="39833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1983" y="2733675"/>
            <a:ext cx="9721080" cy="101076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598753612"/>
              </p:ext>
            </p:extLst>
          </p:nvPr>
        </p:nvGraphicFramePr>
        <p:xfrm>
          <a:off x="165100" y="1246188"/>
          <a:ext cx="9929883" cy="1585679"/>
        </p:xfrm>
        <a:graphic>
          <a:graphicData uri="http://schemas.openxmlformats.org/drawingml/2006/table">
            <a:tbl>
              <a:tblPr/>
              <a:tblGrid>
                <a:gridCol w="1095260"/>
                <a:gridCol w="558087"/>
                <a:gridCol w="946995"/>
                <a:gridCol w="562460"/>
                <a:gridCol w="1120245"/>
                <a:gridCol w="956432"/>
                <a:gridCol w="1753864"/>
                <a:gridCol w="1138887"/>
                <a:gridCol w="1797653"/>
              </a:tblGrid>
              <a:tr h="595636"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Населенные пункты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из которых планируется эвакуация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жителей,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планируемых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 эвакуации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Пункт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временного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размещения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Силы и средства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предназначенные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854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60302" marR="60302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эвакуации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время приведения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в готовность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и подачи к местам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эвакуации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для вывоза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с/</a:t>
                      </a:r>
                      <a:r>
                        <a:rPr kumimoji="0" lang="ru-RU" sz="12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х</a:t>
                      </a: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животных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время приведения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в готовность и подачи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к местам вывоза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с/</a:t>
                      </a:r>
                      <a:r>
                        <a:rPr kumimoji="0" lang="ru-RU" sz="1200" b="1" i="0" u="none" strike="noStrike" kern="1200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х</a:t>
                      </a: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животных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53114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Взрослого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населения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детей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852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635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3175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17463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48674" marR="4867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(Расчет на эвакуацию из зоны возможного биологического загрязнения)</a:t>
            </a:r>
          </a:p>
        </p:txBody>
      </p:sp>
      <p:sp>
        <p:nvSpPr>
          <p:cNvPr id="17417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4.2.3.2.</a:t>
            </a:r>
          </a:p>
        </p:txBody>
      </p:sp>
      <p:pic>
        <p:nvPicPr>
          <p:cNvPr id="39936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1" y="3351213"/>
            <a:ext cx="10333039" cy="1511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76477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4.2.3.3.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7753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4.2.3.3.</a:t>
            </a: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6545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АВАРИЙ НА ЭЛЕКТРОСЕТЯХ</a:t>
            </a: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Rectangle 3"/>
          <p:cNvSpPr>
            <a:spLocks noChangeArrowheads="1"/>
          </p:cNvSpPr>
          <p:nvPr/>
        </p:nvSpPr>
        <p:spPr bwMode="auto">
          <a:xfrm>
            <a:off x="68169" y="-28575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(Характеристики ЛЭП на территории района)</a:t>
            </a:r>
          </a:p>
        </p:txBody>
      </p:sp>
      <p:sp>
        <p:nvSpPr>
          <p:cNvPr id="24012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4.2.4.1.</a:t>
            </a:r>
          </a:p>
        </p:txBody>
      </p:sp>
      <p:pic>
        <p:nvPicPr>
          <p:cNvPr id="40038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2225" y="1050925"/>
            <a:ext cx="10310813" cy="7158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87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8170" y="1224161"/>
            <a:ext cx="2506061" cy="16659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88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00816" y="6144433"/>
            <a:ext cx="1580459" cy="136815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89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56528" y="7206767"/>
            <a:ext cx="308444" cy="1904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0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6407" y="6143216"/>
            <a:ext cx="1706563" cy="30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1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33822" y="6931066"/>
            <a:ext cx="371475" cy="158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2" name="Picture 8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56528" y="6604022"/>
            <a:ext cx="358628" cy="155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3" name="Picture 9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-83983" y="7512585"/>
            <a:ext cx="10401207" cy="1128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4" name="Picture 1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933950" y="3967163"/>
            <a:ext cx="469900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5" name="Picture 11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086350" y="4119563"/>
            <a:ext cx="469900" cy="3413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6" name="Picture 1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132960" y="5118600"/>
            <a:ext cx="3200078" cy="20492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397" name="Picture 1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806479" y="3528417"/>
            <a:ext cx="1543050" cy="14874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0400" name="Picture 16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390655" y="1800225"/>
            <a:ext cx="1676400" cy="13287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856375120"/>
              </p:ext>
            </p:extLst>
          </p:nvPr>
        </p:nvGraphicFramePr>
        <p:xfrm>
          <a:off x="400050" y="1157288"/>
          <a:ext cx="9456882" cy="2099955"/>
        </p:xfrm>
        <a:graphic>
          <a:graphicData uri="http://schemas.openxmlformats.org/drawingml/2006/table">
            <a:tbl>
              <a:tblPr/>
              <a:tblGrid>
                <a:gridCol w="1806847"/>
                <a:gridCol w="1493985"/>
                <a:gridCol w="1515512"/>
                <a:gridCol w="1515512"/>
                <a:gridCol w="1515512"/>
                <a:gridCol w="1609514"/>
              </a:tblGrid>
              <a:tr h="209785">
                <a:tc gridSpan="6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Характеристика </a:t>
                      </a: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ЛЭП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9785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Тип, наименование</a:t>
                      </a:r>
                      <a:endParaRPr lang="ru-RU" sz="1200" b="1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Протяженность (км)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Количество опор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Ширина просеки (м)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Обслуживающая организация, телефон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0978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дерево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200" b="1" dirty="0">
                          <a:latin typeface="Times New Roman" pitchFamily="18" charset="0"/>
                          <a:ea typeface="Calibri"/>
                          <a:cs typeface="Times New Roman" pitchFamily="18" charset="0"/>
                        </a:rPr>
                        <a:t>металл</a:t>
                      </a: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1956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1956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41956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dirty="0">
                        <a:latin typeface="Times New Roman" pitchFamily="18" charset="0"/>
                        <a:ea typeface="Calibri"/>
                        <a:cs typeface="Times New Roman" pitchFamily="18" charset="0"/>
                      </a:endParaRPr>
                    </a:p>
                  </a:txBody>
                  <a:tcPr marL="77498" marR="774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характеристики ЛЭП на территории района)</a:t>
            </a:r>
          </a:p>
        </p:txBody>
      </p:sp>
      <p:sp>
        <p:nvSpPr>
          <p:cNvPr id="18034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343" name="Group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076120792"/>
              </p:ext>
            </p:extLst>
          </p:nvPr>
        </p:nvGraphicFramePr>
        <p:xfrm>
          <a:off x="0" y="1205179"/>
          <a:ext cx="10333042" cy="1459143"/>
        </p:xfrm>
        <a:graphic>
          <a:graphicData uri="http://schemas.openxmlformats.org/drawingml/2006/table">
            <a:tbl>
              <a:tblPr>
                <a:tableStyleId>{5940675A-B579-460E-94D1-54222C63F5DA}</a:tableStyleId>
              </a:tblPr>
              <a:tblGrid>
                <a:gridCol w="271386"/>
                <a:gridCol w="1134727"/>
                <a:gridCol w="1134727"/>
                <a:gridCol w="1134727"/>
                <a:gridCol w="1134727"/>
                <a:gridCol w="1134727"/>
                <a:gridCol w="893682"/>
                <a:gridCol w="963419"/>
                <a:gridCol w="997133"/>
                <a:gridCol w="690147"/>
                <a:gridCol w="843640"/>
              </a:tblGrid>
              <a:tr h="47792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u="none" strike="noStrike" cap="none" normalizeH="0" baseline="0" dirty="0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800" u="none" strike="noStrike" cap="none" normalizeH="0" baseline="0" dirty="0" err="1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800" u="none" strike="noStrike" cap="none" normalizeH="0" baseline="0" dirty="0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800" u="none" strike="noStrike" cap="none" normalizeH="0" baseline="0" dirty="0" err="1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u="none" strike="noStrike" cap="none" normalizeH="0" baseline="0" dirty="0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ПС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u="none" strike="noStrike" cap="none" normalizeH="0" baseline="0" dirty="0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Дата ввода ПС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u="none" strike="noStrike" cap="none" normalizeH="0" baseline="0" dirty="0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трансформатора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u="none" strike="noStrike" cap="none" normalizeH="0" baseline="0" dirty="0" smtClean="0">
                          <a:ln>
                            <a:noFill/>
                          </a:ln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Мощность трансформатора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н.п.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населения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FFCC">
                        <a:alpha val="80000"/>
                      </a:srgbClr>
                    </a:solidFill>
                  </a:tcPr>
                </a:tc>
              </a:tr>
              <a:tr h="29702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23.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7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7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7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</a:tr>
              <a:tr h="30267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24.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7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7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279525"/>
                      <a:endParaRPr lang="ru-RU" sz="7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</a:tr>
              <a:tr h="184831">
                <a:tc gridSpan="9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</a:t>
                      </a:r>
                    </a:p>
                  </a:txBody>
                  <a:tcPr marL="73780" marR="73780" marT="39076" marB="39076" anchor="ctr" anchorCtr="1" horzOverflow="overflow">
                    <a:solidFill>
                      <a:srgbClr val="FF7C80">
                        <a:alpha val="80000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290" marR="65290" marT="32645" marB="32645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290" marR="65290" marT="32645" marB="32645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290" marR="65290" marT="32645" marB="32645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290" marR="65290" marT="32645" marB="32645" anchor="ctr" anchorCtr="1" horzOverflow="overflow">
                    <a:solidFill>
                      <a:schemeClr val="bg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7C80">
                        <a:alpha val="8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3780" marR="73780" marT="39076" marB="39076" anchor="ctr" anchorCtr="1" horzOverflow="overflow">
                    <a:solidFill>
                      <a:srgbClr val="FF7C80">
                        <a:alpha val="80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(Общие характеристики трансформаторных подстанций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 </a:t>
            </a: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района)</a:t>
            </a:r>
          </a:p>
        </p:txBody>
      </p:sp>
      <p:sp>
        <p:nvSpPr>
          <p:cNvPr id="18158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9" name="Полилиния 18"/>
          <p:cNvSpPr/>
          <p:nvPr/>
        </p:nvSpPr>
        <p:spPr>
          <a:xfrm>
            <a:off x="488950" y="1639888"/>
            <a:ext cx="584200" cy="161925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chemeClr val="tx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0" name="Полилиния 19"/>
          <p:cNvSpPr/>
          <p:nvPr/>
        </p:nvSpPr>
        <p:spPr>
          <a:xfrm>
            <a:off x="488950" y="2373313"/>
            <a:ext cx="584200" cy="161925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chemeClr val="bg1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1" name="Полилиния 20"/>
          <p:cNvSpPr/>
          <p:nvPr/>
        </p:nvSpPr>
        <p:spPr>
          <a:xfrm>
            <a:off x="488950" y="2832100"/>
            <a:ext cx="584200" cy="161925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00206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2" name="Полилиния 21"/>
          <p:cNvSpPr/>
          <p:nvPr/>
        </p:nvSpPr>
        <p:spPr>
          <a:xfrm>
            <a:off x="495300" y="3240088"/>
            <a:ext cx="584200" cy="161925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00B0F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3" name="Полилиния 22"/>
          <p:cNvSpPr/>
          <p:nvPr/>
        </p:nvSpPr>
        <p:spPr>
          <a:xfrm>
            <a:off x="488950" y="3675063"/>
            <a:ext cx="584200" cy="163512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FFC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4" name="Полилиния 23"/>
          <p:cNvSpPr/>
          <p:nvPr/>
        </p:nvSpPr>
        <p:spPr>
          <a:xfrm>
            <a:off x="488950" y="4086225"/>
            <a:ext cx="584200" cy="163513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00B05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25" name="Полилиния 24"/>
          <p:cNvSpPr/>
          <p:nvPr/>
        </p:nvSpPr>
        <p:spPr>
          <a:xfrm>
            <a:off x="495300" y="4510088"/>
            <a:ext cx="584200" cy="163512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FFFF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36" name="Text Box 50"/>
          <p:cNvSpPr txBox="1">
            <a:spLocks noChangeArrowheads="1"/>
          </p:cNvSpPr>
          <p:nvPr/>
        </p:nvSpPr>
        <p:spPr bwMode="auto">
          <a:xfrm>
            <a:off x="1246188" y="1577975"/>
            <a:ext cx="2305050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Московская железная дорога</a:t>
            </a:r>
          </a:p>
        </p:txBody>
      </p:sp>
      <p:sp>
        <p:nvSpPr>
          <p:cNvPr id="5137" name="Text Box 50"/>
          <p:cNvSpPr txBox="1">
            <a:spLocks noChangeArrowheads="1"/>
          </p:cNvSpPr>
          <p:nvPr/>
        </p:nvSpPr>
        <p:spPr bwMode="auto">
          <a:xfrm>
            <a:off x="1187450" y="2311400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Снежные заносы</a:t>
            </a:r>
          </a:p>
        </p:txBody>
      </p:sp>
      <p:sp>
        <p:nvSpPr>
          <p:cNvPr id="5138" name="Text Box 50"/>
          <p:cNvSpPr txBox="1">
            <a:spLocks noChangeArrowheads="1"/>
          </p:cNvSpPr>
          <p:nvPr/>
        </p:nvSpPr>
        <p:spPr bwMode="auto">
          <a:xfrm>
            <a:off x="1187450" y="2760663"/>
            <a:ext cx="2825750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Опасные гидрологические явления (паводок)</a:t>
            </a:r>
          </a:p>
        </p:txBody>
      </p:sp>
      <p:sp>
        <p:nvSpPr>
          <p:cNvPr id="5139" name="Text Box 50"/>
          <p:cNvSpPr txBox="1">
            <a:spLocks noChangeArrowheads="1"/>
          </p:cNvSpPr>
          <p:nvPr/>
        </p:nvSpPr>
        <p:spPr bwMode="auto">
          <a:xfrm>
            <a:off x="1187450" y="3136900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Участки ремонта дорог</a:t>
            </a:r>
          </a:p>
        </p:txBody>
      </p:sp>
      <p:sp>
        <p:nvSpPr>
          <p:cNvPr id="5140" name="Text Box 50"/>
          <p:cNvSpPr txBox="1">
            <a:spLocks noChangeArrowheads="1"/>
          </p:cNvSpPr>
          <p:nvPr/>
        </p:nvSpPr>
        <p:spPr bwMode="auto">
          <a:xfrm>
            <a:off x="1187450" y="3608388"/>
            <a:ext cx="2306638" cy="4826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Оползни, сели, обвалы, осыпи, карстовые просадки на железной дороге</a:t>
            </a:r>
          </a:p>
        </p:txBody>
      </p:sp>
      <p:sp>
        <p:nvSpPr>
          <p:cNvPr id="5141" name="Text Box 50"/>
          <p:cNvSpPr txBox="1">
            <a:spLocks noChangeArrowheads="1"/>
          </p:cNvSpPr>
          <p:nvPr/>
        </p:nvSpPr>
        <p:spPr bwMode="auto">
          <a:xfrm>
            <a:off x="1187450" y="4021138"/>
            <a:ext cx="2306638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Снежные лавины</a:t>
            </a:r>
          </a:p>
        </p:txBody>
      </p:sp>
      <p:sp>
        <p:nvSpPr>
          <p:cNvPr id="5142" name="Text Box 50"/>
          <p:cNvSpPr txBox="1">
            <a:spLocks noChangeArrowheads="1"/>
          </p:cNvSpPr>
          <p:nvPr/>
        </p:nvSpPr>
        <p:spPr bwMode="auto">
          <a:xfrm>
            <a:off x="1187450" y="4387850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Пересечения с нефте- газопроводами </a:t>
            </a:r>
          </a:p>
        </p:txBody>
      </p:sp>
      <p:grpSp>
        <p:nvGrpSpPr>
          <p:cNvPr id="5143" name="Группа 32"/>
          <p:cNvGrpSpPr>
            <a:grpSpLocks/>
          </p:cNvGrpSpPr>
          <p:nvPr/>
        </p:nvGrpSpPr>
        <p:grpSpPr bwMode="auto">
          <a:xfrm>
            <a:off x="657225" y="5453063"/>
            <a:ext cx="390525" cy="395287"/>
            <a:chOff x="1916745" y="1428736"/>
            <a:chExt cx="285752" cy="326894"/>
          </a:xfrm>
        </p:grpSpPr>
        <p:sp>
          <p:nvSpPr>
            <p:cNvPr id="34" name="Oval 152"/>
            <p:cNvSpPr>
              <a:spLocks noChangeArrowheads="1"/>
            </p:cNvSpPr>
            <p:nvPr/>
          </p:nvSpPr>
          <p:spPr bwMode="auto">
            <a:xfrm>
              <a:off x="1966694" y="1590214"/>
              <a:ext cx="130098" cy="143099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756292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b="1" dirty="0">
                <a:latin typeface="Arial" pitchFamily="34" charset="0"/>
                <a:cs typeface="Arial" pitchFamily="34" charset="0"/>
              </a:endParaRPr>
            </a:p>
          </p:txBody>
        </p:sp>
        <p:pic>
          <p:nvPicPr>
            <p:cNvPr id="5289" name="Picture 153" descr="1_39"/>
            <p:cNvPicPr>
              <a:picLocks noChangeAspect="1" noChangeArrowheads="1"/>
            </p:cNvPicPr>
            <p:nvPr/>
          </p:nvPicPr>
          <p:blipFill>
            <a:blip r:embed="rId3" cstate="print"/>
            <a:srcRect l="9921" t="9764" r="10078" b="20316"/>
            <a:stretch>
              <a:fillRect/>
            </a:stretch>
          </p:blipFill>
          <p:spPr bwMode="auto">
            <a:xfrm>
              <a:off x="1928794" y="1428736"/>
              <a:ext cx="199665" cy="1555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6" name="TextBox 35"/>
            <p:cNvSpPr txBox="1"/>
            <p:nvPr/>
          </p:nvSpPr>
          <p:spPr>
            <a:xfrm>
              <a:off x="1916745" y="1578399"/>
              <a:ext cx="285752" cy="177231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8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cs typeface="Arial" pitchFamily="34" charset="0"/>
                </a:rPr>
                <a:t>12</a:t>
              </a:r>
            </a:p>
          </p:txBody>
        </p:sp>
      </p:grpSp>
      <p:sp>
        <p:nvSpPr>
          <p:cNvPr id="5144" name="Text Box 50"/>
          <p:cNvSpPr txBox="1">
            <a:spLocks noChangeArrowheads="1"/>
          </p:cNvSpPr>
          <p:nvPr/>
        </p:nvSpPr>
        <p:spPr bwMode="auto">
          <a:xfrm>
            <a:off x="1187450" y="5564188"/>
            <a:ext cx="2306638" cy="203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Номер опасного участка</a:t>
            </a:r>
          </a:p>
        </p:txBody>
      </p:sp>
      <p:sp>
        <p:nvSpPr>
          <p:cNvPr id="5145" name="Text Box 50"/>
          <p:cNvSpPr txBox="1">
            <a:spLocks noChangeArrowheads="1"/>
          </p:cNvSpPr>
          <p:nvPr/>
        </p:nvSpPr>
        <p:spPr bwMode="auto">
          <a:xfrm>
            <a:off x="1187450" y="6113463"/>
            <a:ext cx="2306638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Номер туннеля</a:t>
            </a:r>
          </a:p>
        </p:txBody>
      </p:sp>
      <p:grpSp>
        <p:nvGrpSpPr>
          <p:cNvPr id="5146" name="Группа 60"/>
          <p:cNvGrpSpPr>
            <a:grpSpLocks/>
          </p:cNvGrpSpPr>
          <p:nvPr/>
        </p:nvGrpSpPr>
        <p:grpSpPr bwMode="auto">
          <a:xfrm>
            <a:off x="668338" y="6059488"/>
            <a:ext cx="288925" cy="196850"/>
            <a:chOff x="542884" y="7284278"/>
            <a:chExt cx="357190" cy="230966"/>
          </a:xfrm>
        </p:grpSpPr>
        <p:grpSp>
          <p:nvGrpSpPr>
            <p:cNvPr id="5" name="Группа 45"/>
            <p:cNvGrpSpPr/>
            <p:nvPr/>
          </p:nvGrpSpPr>
          <p:grpSpPr>
            <a:xfrm>
              <a:off x="542884" y="7300930"/>
              <a:ext cx="357190" cy="214314"/>
              <a:chOff x="10472766" y="8864325"/>
              <a:chExt cx="357190" cy="214314"/>
            </a:xfrm>
            <a:solidFill>
              <a:schemeClr val="tx1"/>
            </a:solidFill>
          </p:grpSpPr>
          <p:sp>
            <p:nvSpPr>
              <p:cNvPr id="47" name="Хорда 46"/>
              <p:cNvSpPr/>
              <p:nvPr/>
            </p:nvSpPr>
            <p:spPr>
              <a:xfrm rot="6770476">
                <a:off x="10544204" y="8864325"/>
                <a:ext cx="214314" cy="214314"/>
              </a:xfrm>
              <a:prstGeom prst="chord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5947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latin typeface="Arial" pitchFamily="34" charset="0"/>
                  <a:cs typeface="Arial" pitchFamily="34" charset="0"/>
                </a:endParaRPr>
              </a:p>
            </p:txBody>
          </p:sp>
          <p:cxnSp>
            <p:nvCxnSpPr>
              <p:cNvPr id="48" name="Прямая соединительная линия 47"/>
              <p:cNvCxnSpPr/>
              <p:nvPr/>
            </p:nvCxnSpPr>
            <p:spPr>
              <a:xfrm>
                <a:off x="10472766" y="9015442"/>
                <a:ext cx="357190" cy="0"/>
              </a:xfrm>
              <a:prstGeom prst="line">
                <a:avLst/>
              </a:pr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285" name="Группа 59"/>
            <p:cNvGrpSpPr>
              <a:grpSpLocks/>
            </p:cNvGrpSpPr>
            <p:nvPr/>
          </p:nvGrpSpPr>
          <p:grpSpPr bwMode="auto">
            <a:xfrm>
              <a:off x="601622" y="7284278"/>
              <a:ext cx="285752" cy="216730"/>
              <a:chOff x="732601" y="6955633"/>
              <a:chExt cx="285752" cy="216730"/>
            </a:xfrm>
          </p:grpSpPr>
          <p:sp>
            <p:nvSpPr>
              <p:cNvPr id="58" name="Oval 152"/>
              <p:cNvSpPr>
                <a:spLocks noChangeArrowheads="1"/>
              </p:cNvSpPr>
              <p:nvPr/>
            </p:nvSpPr>
            <p:spPr bwMode="auto">
              <a:xfrm>
                <a:off x="785730" y="6981710"/>
                <a:ext cx="129530" cy="141560"/>
              </a:xfrm>
              <a:prstGeom prst="ellipse">
                <a:avLst/>
              </a:prstGeom>
              <a:ln>
                <a:headEnd/>
                <a:tailEnd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wrap="none" lIns="127739" tIns="63882" rIns="127739" bIns="63882" anchor="ctr"/>
              <a:lstStyle/>
              <a:p>
                <a:pPr defTabSz="756292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b="1" dirty="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59" name="TextBox 58"/>
              <p:cNvSpPr txBox="1"/>
              <p:nvPr/>
            </p:nvSpPr>
            <p:spPr>
              <a:xfrm>
                <a:off x="732741" y="6955633"/>
                <a:ext cx="286537" cy="216065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 defTabSz="105947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sz="6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lt"/>
                    <a:cs typeface="Arial" pitchFamily="34" charset="0"/>
                  </a:rPr>
                  <a:t>1</a:t>
                </a:r>
              </a:p>
            </p:txBody>
          </p:sp>
        </p:grpSp>
      </p:grpSp>
      <p:sp>
        <p:nvSpPr>
          <p:cNvPr id="5147" name="Text Box 48"/>
          <p:cNvSpPr txBox="1">
            <a:spLocks noChangeArrowheads="1"/>
          </p:cNvSpPr>
          <p:nvPr/>
        </p:nvSpPr>
        <p:spPr bwMode="auto">
          <a:xfrm>
            <a:off x="1209675" y="7735888"/>
            <a:ext cx="1557338" cy="203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Участки ремонта дорог</a:t>
            </a:r>
          </a:p>
        </p:txBody>
      </p:sp>
      <p:sp>
        <p:nvSpPr>
          <p:cNvPr id="5148" name="Text Box 50"/>
          <p:cNvSpPr txBox="1">
            <a:spLocks noChangeArrowheads="1"/>
          </p:cNvSpPr>
          <p:nvPr/>
        </p:nvSpPr>
        <p:spPr bwMode="auto">
          <a:xfrm>
            <a:off x="4852988" y="1355725"/>
            <a:ext cx="1557337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Вертолетные площадки</a:t>
            </a:r>
          </a:p>
        </p:txBody>
      </p:sp>
      <p:grpSp>
        <p:nvGrpSpPr>
          <p:cNvPr id="5149" name="Группа 8"/>
          <p:cNvGrpSpPr>
            <a:grpSpLocks/>
          </p:cNvGrpSpPr>
          <p:nvPr/>
        </p:nvGrpSpPr>
        <p:grpSpPr bwMode="auto">
          <a:xfrm>
            <a:off x="287338" y="7708900"/>
            <a:ext cx="889000" cy="304800"/>
            <a:chOff x="5543544" y="3443278"/>
            <a:chExt cx="1308027" cy="420688"/>
          </a:xfrm>
        </p:grpSpPr>
        <p:pic>
          <p:nvPicPr>
            <p:cNvPr id="5279" name="Picture 13" descr="i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5543544" y="3443278"/>
              <a:ext cx="417512" cy="4206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51" name="TextBox 150"/>
            <p:cNvSpPr txBox="1"/>
            <p:nvPr/>
          </p:nvSpPr>
          <p:spPr>
            <a:xfrm>
              <a:off x="5972173" y="3537584"/>
              <a:ext cx="879398" cy="249272"/>
            </a:xfrm>
            <a:prstGeom prst="rect">
              <a:avLst/>
            </a:prstGeom>
            <a:solidFill>
              <a:srgbClr val="92D050"/>
            </a:solidFill>
            <a:ln>
              <a:solidFill>
                <a:srgbClr val="92D050"/>
              </a:solidFill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/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6017703" y="3544068"/>
              <a:ext cx="833868" cy="21253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400" dirty="0">
                  <a:latin typeface="+mn-lt"/>
                  <a:cs typeface="Arial" pitchFamily="34" charset="0"/>
                </a:rPr>
                <a:t> </a:t>
              </a:r>
              <a:r>
                <a:rPr lang="ru-RU" sz="400" b="1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lt"/>
                  <a:cs typeface="Arial" pitchFamily="34" charset="0"/>
                </a:rPr>
                <a:t>10.10 – 12.11</a:t>
              </a:r>
            </a:p>
          </p:txBody>
        </p:sp>
      </p:grpSp>
      <p:sp>
        <p:nvSpPr>
          <p:cNvPr id="5150" name="Rectangle 79"/>
          <p:cNvSpPr>
            <a:spLocks noChangeArrowheads="1"/>
          </p:cNvSpPr>
          <p:nvPr/>
        </p:nvSpPr>
        <p:spPr bwMode="auto">
          <a:xfrm>
            <a:off x="658813" y="7421563"/>
            <a:ext cx="268287" cy="125412"/>
          </a:xfrm>
          <a:prstGeom prst="rect">
            <a:avLst/>
          </a:prstGeom>
          <a:solidFill>
            <a:srgbClr val="CC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7544" tIns="43778" rIns="87544" bIns="43778" anchor="ctr"/>
          <a:lstStyle/>
          <a:p>
            <a:pPr algn="ctr" defTabSz="623888"/>
            <a:r>
              <a:rPr lang="ru-RU" sz="700" b="1">
                <a:latin typeface="Calibri" pitchFamily="34" charset="0"/>
                <a:cs typeface="Arial" charset="0"/>
              </a:rPr>
              <a:t>ПП</a:t>
            </a:r>
          </a:p>
        </p:txBody>
      </p:sp>
      <p:sp>
        <p:nvSpPr>
          <p:cNvPr id="5151" name="Rectangle 80"/>
          <p:cNvSpPr>
            <a:spLocks noChangeArrowheads="1"/>
          </p:cNvSpPr>
          <p:nvPr/>
        </p:nvSpPr>
        <p:spPr bwMode="auto">
          <a:xfrm>
            <a:off x="658813" y="7058025"/>
            <a:ext cx="298450" cy="130175"/>
          </a:xfrm>
          <a:prstGeom prst="rect">
            <a:avLst/>
          </a:prstGeom>
          <a:solidFill>
            <a:srgbClr val="CC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87544" tIns="43778" rIns="87544" bIns="43778" anchor="ctr"/>
          <a:lstStyle/>
          <a:p>
            <a:pPr algn="ctr" defTabSz="623888"/>
            <a:r>
              <a:rPr lang="ru-RU" sz="700" b="1">
                <a:latin typeface="Calibri" pitchFamily="34" charset="0"/>
                <a:cs typeface="Arial" charset="0"/>
              </a:rPr>
              <a:t>АВП</a:t>
            </a:r>
          </a:p>
        </p:txBody>
      </p:sp>
      <p:grpSp>
        <p:nvGrpSpPr>
          <p:cNvPr id="5152" name="Группа 276"/>
          <p:cNvGrpSpPr>
            <a:grpSpLocks/>
          </p:cNvGrpSpPr>
          <p:nvPr/>
        </p:nvGrpSpPr>
        <p:grpSpPr bwMode="auto">
          <a:xfrm>
            <a:off x="668338" y="6486525"/>
            <a:ext cx="288925" cy="358775"/>
            <a:chOff x="6619875" y="3148013"/>
            <a:chExt cx="289729" cy="357974"/>
          </a:xfrm>
        </p:grpSpPr>
        <p:pic>
          <p:nvPicPr>
            <p:cNvPr id="5277" name="Picture 70" descr="_ТРАНС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6666717" y="3247225"/>
              <a:ext cx="242887" cy="2587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13" name="Полилиния 112"/>
            <p:cNvSpPr/>
            <p:nvPr/>
          </p:nvSpPr>
          <p:spPr>
            <a:xfrm>
              <a:off x="6619875" y="3148013"/>
              <a:ext cx="280177" cy="175820"/>
            </a:xfrm>
            <a:custGeom>
              <a:avLst/>
              <a:gdLst>
                <a:gd name="connsiteX0" fmla="*/ 66675 w 280988"/>
                <a:gd name="connsiteY0" fmla="*/ 161925 h 176212"/>
                <a:gd name="connsiteX1" fmla="*/ 119063 w 280988"/>
                <a:gd name="connsiteY1" fmla="*/ 114300 h 176212"/>
                <a:gd name="connsiteX2" fmla="*/ 157163 w 280988"/>
                <a:gd name="connsiteY2" fmla="*/ 104775 h 176212"/>
                <a:gd name="connsiteX3" fmla="*/ 200025 w 280988"/>
                <a:gd name="connsiteY3" fmla="*/ 109537 h 176212"/>
                <a:gd name="connsiteX4" fmla="*/ 257175 w 280988"/>
                <a:gd name="connsiteY4" fmla="*/ 138112 h 176212"/>
                <a:gd name="connsiteX5" fmla="*/ 280988 w 280988"/>
                <a:gd name="connsiteY5" fmla="*/ 176212 h 176212"/>
                <a:gd name="connsiteX6" fmla="*/ 280988 w 280988"/>
                <a:gd name="connsiteY6" fmla="*/ 85725 h 176212"/>
                <a:gd name="connsiteX7" fmla="*/ 214313 w 280988"/>
                <a:gd name="connsiteY7" fmla="*/ 85725 h 176212"/>
                <a:gd name="connsiteX8" fmla="*/ 147638 w 280988"/>
                <a:gd name="connsiteY8" fmla="*/ 0 h 176212"/>
                <a:gd name="connsiteX9" fmla="*/ 119063 w 280988"/>
                <a:gd name="connsiteY9" fmla="*/ 80962 h 176212"/>
                <a:gd name="connsiteX10" fmla="*/ 0 w 280988"/>
                <a:gd name="connsiteY10" fmla="*/ 76200 h 176212"/>
                <a:gd name="connsiteX11" fmla="*/ 66675 w 280988"/>
                <a:gd name="connsiteY11" fmla="*/ 161925 h 176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88" h="176212">
                  <a:moveTo>
                    <a:pt x="66675" y="161925"/>
                  </a:moveTo>
                  <a:lnTo>
                    <a:pt x="119063" y="114300"/>
                  </a:lnTo>
                  <a:lnTo>
                    <a:pt x="157163" y="104775"/>
                  </a:lnTo>
                  <a:lnTo>
                    <a:pt x="200025" y="109537"/>
                  </a:lnTo>
                  <a:lnTo>
                    <a:pt x="257175" y="138112"/>
                  </a:lnTo>
                  <a:lnTo>
                    <a:pt x="280988" y="176212"/>
                  </a:lnTo>
                  <a:lnTo>
                    <a:pt x="280988" y="85725"/>
                  </a:lnTo>
                  <a:lnTo>
                    <a:pt x="214313" y="85725"/>
                  </a:lnTo>
                  <a:lnTo>
                    <a:pt x="147638" y="0"/>
                  </a:lnTo>
                  <a:lnTo>
                    <a:pt x="119063" y="80962"/>
                  </a:lnTo>
                  <a:lnTo>
                    <a:pt x="0" y="76200"/>
                  </a:lnTo>
                  <a:lnTo>
                    <a:pt x="66675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latin typeface="Arial" pitchFamily="34" charset="0"/>
                <a:cs typeface="Arial" pitchFamily="34" charset="0"/>
              </a:endParaRPr>
            </a:p>
          </p:txBody>
        </p:sp>
      </p:grpSp>
      <p:sp>
        <p:nvSpPr>
          <p:cNvPr id="5153" name="Text Box 50"/>
          <p:cNvSpPr txBox="1">
            <a:spLocks noChangeArrowheads="1"/>
          </p:cNvSpPr>
          <p:nvPr/>
        </p:nvSpPr>
        <p:spPr bwMode="auto">
          <a:xfrm>
            <a:off x="1173163" y="6623050"/>
            <a:ext cx="2306637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Разгрузка  опасных грузов</a:t>
            </a:r>
          </a:p>
        </p:txBody>
      </p:sp>
      <p:sp>
        <p:nvSpPr>
          <p:cNvPr id="5154" name="Text Box 50"/>
          <p:cNvSpPr txBox="1">
            <a:spLocks noChangeArrowheads="1"/>
          </p:cNvSpPr>
          <p:nvPr/>
        </p:nvSpPr>
        <p:spPr bwMode="auto">
          <a:xfrm>
            <a:off x="1163638" y="7089775"/>
            <a:ext cx="2306637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Аварийно-востановительный поезд</a:t>
            </a:r>
          </a:p>
        </p:txBody>
      </p:sp>
      <p:sp>
        <p:nvSpPr>
          <p:cNvPr id="5155" name="Text Box 50"/>
          <p:cNvSpPr txBox="1">
            <a:spLocks noChangeArrowheads="1"/>
          </p:cNvSpPr>
          <p:nvPr/>
        </p:nvSpPr>
        <p:spPr bwMode="auto">
          <a:xfrm>
            <a:off x="1171575" y="7396163"/>
            <a:ext cx="2306638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Пожарный поезд</a:t>
            </a:r>
          </a:p>
        </p:txBody>
      </p:sp>
      <p:sp>
        <p:nvSpPr>
          <p:cNvPr id="119" name="Полилиния 118"/>
          <p:cNvSpPr/>
          <p:nvPr/>
        </p:nvSpPr>
        <p:spPr>
          <a:xfrm>
            <a:off x="495300" y="2027238"/>
            <a:ext cx="584200" cy="161925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7030A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7" name="Text Box 50"/>
          <p:cNvSpPr txBox="1">
            <a:spLocks noChangeArrowheads="1"/>
          </p:cNvSpPr>
          <p:nvPr/>
        </p:nvSpPr>
        <p:spPr bwMode="auto">
          <a:xfrm>
            <a:off x="1252538" y="1965325"/>
            <a:ext cx="2306637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Октябрьская  железная дорога</a:t>
            </a:r>
          </a:p>
        </p:txBody>
      </p:sp>
      <p:sp>
        <p:nvSpPr>
          <p:cNvPr id="121" name="Полилиния 120"/>
          <p:cNvSpPr/>
          <p:nvPr/>
        </p:nvSpPr>
        <p:spPr>
          <a:xfrm>
            <a:off x="506413" y="4835525"/>
            <a:ext cx="584200" cy="163513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FF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59" name="Text Box 50"/>
          <p:cNvSpPr txBox="1">
            <a:spLocks noChangeArrowheads="1"/>
          </p:cNvSpPr>
          <p:nvPr/>
        </p:nvSpPr>
        <p:spPr bwMode="auto">
          <a:xfrm>
            <a:off x="1187450" y="4752975"/>
            <a:ext cx="2306638" cy="204788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Пересечения с  ЛЭП </a:t>
            </a:r>
          </a:p>
        </p:txBody>
      </p:sp>
      <p:sp>
        <p:nvSpPr>
          <p:cNvPr id="123" name="Полилиния 122"/>
          <p:cNvSpPr/>
          <p:nvPr/>
        </p:nvSpPr>
        <p:spPr>
          <a:xfrm>
            <a:off x="506413" y="5151438"/>
            <a:ext cx="584200" cy="161925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 cmpd="dbl">
            <a:solidFill>
              <a:srgbClr val="FF0000"/>
            </a:solidFill>
            <a:prstDash val="sysDot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61" name="Text Box 50"/>
          <p:cNvSpPr txBox="1">
            <a:spLocks noChangeArrowheads="1"/>
          </p:cNvSpPr>
          <p:nvPr/>
        </p:nvSpPr>
        <p:spPr bwMode="auto">
          <a:xfrm>
            <a:off x="1187450" y="5068888"/>
            <a:ext cx="2306638" cy="203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Пересечения с  ФАД </a:t>
            </a:r>
          </a:p>
        </p:txBody>
      </p:sp>
      <p:sp>
        <p:nvSpPr>
          <p:cNvPr id="125" name="Полилиния 124"/>
          <p:cNvSpPr/>
          <p:nvPr/>
        </p:nvSpPr>
        <p:spPr>
          <a:xfrm>
            <a:off x="495300" y="3676650"/>
            <a:ext cx="584200" cy="163513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 cmpd="dbl">
            <a:solidFill>
              <a:srgbClr val="FF0000"/>
            </a:solidFill>
            <a:prstDash val="sysDot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lIns="75676" tIns="37838" rIns="75676" bIns="37838" anchor="ctr"/>
          <a:lstStyle/>
          <a:p>
            <a:pPr algn="ctr" defTabSz="1058823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5163" name="Text Box 50"/>
          <p:cNvSpPr txBox="1">
            <a:spLocks noChangeArrowheads="1"/>
          </p:cNvSpPr>
          <p:nvPr/>
        </p:nvSpPr>
        <p:spPr bwMode="auto">
          <a:xfrm>
            <a:off x="4852988" y="1825625"/>
            <a:ext cx="1612900" cy="3429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Места размещения пассажиров</a:t>
            </a:r>
          </a:p>
        </p:txBody>
      </p:sp>
      <p:grpSp>
        <p:nvGrpSpPr>
          <p:cNvPr id="5164" name="Group 55"/>
          <p:cNvGrpSpPr>
            <a:grpSpLocks/>
          </p:cNvGrpSpPr>
          <p:nvPr/>
        </p:nvGrpSpPr>
        <p:grpSpPr bwMode="auto">
          <a:xfrm>
            <a:off x="4281488" y="1825625"/>
            <a:ext cx="242887" cy="260350"/>
            <a:chOff x="3787" y="3974"/>
            <a:chExt cx="182" cy="181"/>
          </a:xfrm>
        </p:grpSpPr>
        <p:sp>
          <p:nvSpPr>
            <p:cNvPr id="5275" name="Oval 56"/>
            <p:cNvSpPr>
              <a:spLocks noChangeArrowheads="1"/>
            </p:cNvSpPr>
            <p:nvPr/>
          </p:nvSpPr>
          <p:spPr bwMode="auto">
            <a:xfrm>
              <a:off x="3787" y="3974"/>
              <a:ext cx="182" cy="181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1272" tIns="45636" rIns="91272" bIns="45636" anchor="ctr"/>
            <a:lstStyle/>
            <a:p>
              <a:pPr defTabSz="912813"/>
              <a:endParaRPr lang="ru-RU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pic>
          <p:nvPicPr>
            <p:cNvPr id="5276" name="Picture 57" descr="Graphic015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826" y="3996"/>
              <a:ext cx="101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09" name="Прямоугольник 108"/>
          <p:cNvSpPr/>
          <p:nvPr/>
        </p:nvSpPr>
        <p:spPr>
          <a:xfrm>
            <a:off x="4260241" y="2325296"/>
            <a:ext cx="360000" cy="180000"/>
          </a:xfrm>
          <a:prstGeom prst="rect">
            <a:avLst/>
          </a:prstGeom>
          <a:solidFill>
            <a:srgbClr val="FFFF00"/>
          </a:solidFill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39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b="1" dirty="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 7</a:t>
            </a:r>
          </a:p>
        </p:txBody>
      </p:sp>
      <p:sp>
        <p:nvSpPr>
          <p:cNvPr id="5168" name="Text Box 50"/>
          <p:cNvSpPr txBox="1">
            <a:spLocks noChangeArrowheads="1"/>
          </p:cNvSpPr>
          <p:nvPr/>
        </p:nvSpPr>
        <p:spPr bwMode="auto">
          <a:xfrm>
            <a:off x="4830763" y="2254249"/>
            <a:ext cx="2857500" cy="20432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 dirty="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Номер ФАД</a:t>
            </a:r>
          </a:p>
        </p:txBody>
      </p:sp>
      <p:sp>
        <p:nvSpPr>
          <p:cNvPr id="111" name="Полилиния 110"/>
          <p:cNvSpPr/>
          <p:nvPr/>
        </p:nvSpPr>
        <p:spPr>
          <a:xfrm>
            <a:off x="4037013" y="2897188"/>
            <a:ext cx="723900" cy="190500"/>
          </a:xfrm>
          <a:custGeom>
            <a:avLst/>
            <a:gdLst>
              <a:gd name="connsiteX0" fmla="*/ 0 w 723332"/>
              <a:gd name="connsiteY0" fmla="*/ 150126 h 191069"/>
              <a:gd name="connsiteX1" fmla="*/ 0 w 723332"/>
              <a:gd name="connsiteY1" fmla="*/ 150126 h 191069"/>
              <a:gd name="connsiteX2" fmla="*/ 95535 w 723332"/>
              <a:gd name="connsiteY2" fmla="*/ 27296 h 191069"/>
              <a:gd name="connsiteX3" fmla="*/ 95535 w 723332"/>
              <a:gd name="connsiteY3" fmla="*/ 27296 h 191069"/>
              <a:gd name="connsiteX4" fmla="*/ 259308 w 723332"/>
              <a:gd name="connsiteY4" fmla="*/ 95535 h 191069"/>
              <a:gd name="connsiteX5" fmla="*/ 300251 w 723332"/>
              <a:gd name="connsiteY5" fmla="*/ 191069 h 191069"/>
              <a:gd name="connsiteX6" fmla="*/ 300251 w 723332"/>
              <a:gd name="connsiteY6" fmla="*/ 191069 h 191069"/>
              <a:gd name="connsiteX7" fmla="*/ 491320 w 723332"/>
              <a:gd name="connsiteY7" fmla="*/ 109182 h 191069"/>
              <a:gd name="connsiteX8" fmla="*/ 545911 w 723332"/>
              <a:gd name="connsiteY8" fmla="*/ 13648 h 191069"/>
              <a:gd name="connsiteX9" fmla="*/ 723332 w 723332"/>
              <a:gd name="connsiteY9" fmla="*/ 0 h 191069"/>
              <a:gd name="connsiteX10" fmla="*/ 723332 w 723332"/>
              <a:gd name="connsiteY10" fmla="*/ 0 h 191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332" h="191069">
                <a:moveTo>
                  <a:pt x="0" y="150126"/>
                </a:moveTo>
                <a:lnTo>
                  <a:pt x="0" y="150126"/>
                </a:lnTo>
                <a:lnTo>
                  <a:pt x="95535" y="27296"/>
                </a:lnTo>
                <a:lnTo>
                  <a:pt x="95535" y="27296"/>
                </a:lnTo>
                <a:lnTo>
                  <a:pt x="259308" y="95535"/>
                </a:lnTo>
                <a:lnTo>
                  <a:pt x="300251" y="191069"/>
                </a:lnTo>
                <a:lnTo>
                  <a:pt x="300251" y="191069"/>
                </a:lnTo>
                <a:lnTo>
                  <a:pt x="491320" y="109182"/>
                </a:lnTo>
                <a:lnTo>
                  <a:pt x="545911" y="13648"/>
                </a:lnTo>
                <a:lnTo>
                  <a:pt x="723332" y="0"/>
                </a:lnTo>
                <a:lnTo>
                  <a:pt x="723332" y="0"/>
                </a:lnTo>
              </a:path>
            </a:pathLst>
          </a:custGeom>
          <a:ln w="57150">
            <a:solidFill>
              <a:srgbClr val="800000"/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anchor="ctr"/>
          <a:lstStyle/>
          <a:p>
            <a:pPr algn="ctr" defTabSz="127939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sp>
        <p:nvSpPr>
          <p:cNvPr id="5170" name="Text Box 50"/>
          <p:cNvSpPr txBox="1">
            <a:spLocks noChangeArrowheads="1"/>
          </p:cNvSpPr>
          <p:nvPr/>
        </p:nvSpPr>
        <p:spPr bwMode="auto">
          <a:xfrm>
            <a:off x="4887913" y="2754313"/>
            <a:ext cx="2857500" cy="203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ФАД</a:t>
            </a:r>
          </a:p>
        </p:txBody>
      </p:sp>
      <p:grpSp>
        <p:nvGrpSpPr>
          <p:cNvPr id="5171" name="Группа 41"/>
          <p:cNvGrpSpPr>
            <a:grpSpLocks/>
          </p:cNvGrpSpPr>
          <p:nvPr/>
        </p:nvGrpSpPr>
        <p:grpSpPr bwMode="auto">
          <a:xfrm>
            <a:off x="4354513" y="3209925"/>
            <a:ext cx="244475" cy="260350"/>
            <a:chOff x="2900338" y="7515244"/>
            <a:chExt cx="244316" cy="260689"/>
          </a:xfrm>
        </p:grpSpPr>
        <p:sp>
          <p:nvSpPr>
            <p:cNvPr id="5273" name="Oval 52"/>
            <p:cNvSpPr>
              <a:spLocks noChangeArrowheads="1"/>
            </p:cNvSpPr>
            <p:nvPr/>
          </p:nvSpPr>
          <p:spPr bwMode="auto">
            <a:xfrm>
              <a:off x="2900338" y="7515244"/>
              <a:ext cx="244316" cy="2606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1272" tIns="45636" rIns="91272" bIns="45636" anchor="ctr"/>
            <a:lstStyle/>
            <a:p>
              <a:pPr defTabSz="912813"/>
              <a:endParaRPr lang="ru-RU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pic>
          <p:nvPicPr>
            <p:cNvPr id="5274" name="Picture 231" descr="H:\111.gif"/>
            <p:cNvPicPr>
              <a:picLocks noChangeAspect="1"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950347" y="7546197"/>
              <a:ext cx="142876" cy="20163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72" name="Text Box 54"/>
          <p:cNvSpPr txBox="1">
            <a:spLocks noChangeArrowheads="1"/>
          </p:cNvSpPr>
          <p:nvPr/>
        </p:nvSpPr>
        <p:spPr bwMode="auto">
          <a:xfrm>
            <a:off x="4854575" y="3255963"/>
            <a:ext cx="2428875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Станция технического обслуживания</a:t>
            </a:r>
          </a:p>
        </p:txBody>
      </p:sp>
      <p:sp>
        <p:nvSpPr>
          <p:cNvPr id="5173" name="Text Box 54"/>
          <p:cNvSpPr txBox="1">
            <a:spLocks noChangeArrowheads="1"/>
          </p:cNvSpPr>
          <p:nvPr/>
        </p:nvSpPr>
        <p:spPr bwMode="auto">
          <a:xfrm>
            <a:off x="4891088" y="3827463"/>
            <a:ext cx="2428875" cy="2047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65180" tIns="32592" rIns="65180" bIns="32592">
            <a:spAutoFit/>
          </a:bodyPr>
          <a:lstStyle/>
          <a:p>
            <a:pPr defTabSz="717550">
              <a:spcBef>
                <a:spcPct val="50000"/>
              </a:spcBef>
            </a:pPr>
            <a:r>
              <a:rPr lang="ru-RU" sz="900">
                <a:solidFill>
                  <a:srgbClr val="000000"/>
                </a:solidFill>
                <a:latin typeface="Calibri" pitchFamily="34" charset="0"/>
                <a:cs typeface="Arial" charset="0"/>
              </a:rPr>
              <a:t>- Стационарный пост  ДПС</a:t>
            </a:r>
          </a:p>
        </p:txBody>
      </p:sp>
      <p:grpSp>
        <p:nvGrpSpPr>
          <p:cNvPr id="5174" name="Группа 239"/>
          <p:cNvGrpSpPr>
            <a:grpSpLocks/>
          </p:cNvGrpSpPr>
          <p:nvPr/>
        </p:nvGrpSpPr>
        <p:grpSpPr bwMode="auto">
          <a:xfrm>
            <a:off x="4329113" y="3789363"/>
            <a:ext cx="244475" cy="260350"/>
            <a:chOff x="6686552" y="6300798"/>
            <a:chExt cx="244316" cy="260689"/>
          </a:xfrm>
        </p:grpSpPr>
        <p:sp>
          <p:nvSpPr>
            <p:cNvPr id="5271" name="Oval 52"/>
            <p:cNvSpPr>
              <a:spLocks noChangeArrowheads="1"/>
            </p:cNvSpPr>
            <p:nvPr/>
          </p:nvSpPr>
          <p:spPr bwMode="auto">
            <a:xfrm>
              <a:off x="6686552" y="6300798"/>
              <a:ext cx="244316" cy="260689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1272" tIns="45636" rIns="91272" bIns="45636" anchor="ctr"/>
            <a:lstStyle/>
            <a:p>
              <a:pPr defTabSz="912813"/>
              <a:endParaRPr lang="ru-RU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pic>
          <p:nvPicPr>
            <p:cNvPr id="5272" name="Picture 275" descr="H:\666.gif"/>
            <p:cNvPicPr>
              <a:picLocks noChangeAspect="1"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6736553" y="6329246"/>
              <a:ext cx="142876" cy="200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5175" name="Group 241"/>
          <p:cNvGrpSpPr>
            <a:grpSpLocks/>
          </p:cNvGrpSpPr>
          <p:nvPr/>
        </p:nvGrpSpPr>
        <p:grpSpPr bwMode="auto">
          <a:xfrm>
            <a:off x="4338638" y="4233863"/>
            <a:ext cx="214312" cy="214312"/>
            <a:chOff x="0" y="0"/>
            <a:chExt cx="20000" cy="20000"/>
          </a:xfrm>
        </p:grpSpPr>
        <p:sp>
          <p:nvSpPr>
            <p:cNvPr id="5269" name="Oval 242"/>
            <p:cNvSpPr>
              <a:spLocks noChangeArrowheads="1"/>
            </p:cNvSpPr>
            <p:nvPr/>
          </p:nvSpPr>
          <p:spPr bwMode="auto">
            <a:xfrm>
              <a:off x="0" y="0"/>
              <a:ext cx="20000" cy="20000"/>
            </a:xfrm>
            <a:prstGeom prst="ellipse">
              <a:avLst/>
            </a:prstGeom>
            <a:solidFill>
              <a:srgbClr val="FF0000"/>
            </a:solidFill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lIns="127723" tIns="63875" rIns="127723" bIns="63875"/>
            <a:lstStyle/>
            <a:p>
              <a:pPr algn="ctr" defTabSz="1279525">
                <a:spcBef>
                  <a:spcPct val="50000"/>
                </a:spcBef>
              </a:pPr>
              <a:endParaRPr lang="ru-RU" sz="1300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270" name="Rectangle 243"/>
            <p:cNvSpPr>
              <a:spLocks noChangeArrowheads="1"/>
            </p:cNvSpPr>
            <p:nvPr/>
          </p:nvSpPr>
          <p:spPr bwMode="auto">
            <a:xfrm>
              <a:off x="7492" y="1249"/>
              <a:ext cx="5016" cy="17502"/>
            </a:xfrm>
            <a:prstGeom prst="rect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27723" tIns="63875" rIns="127723" bIns="63875"/>
            <a:lstStyle/>
            <a:p>
              <a:pPr algn="ctr" defTabSz="1279525">
                <a:spcBef>
                  <a:spcPct val="50000"/>
                </a:spcBef>
              </a:pPr>
              <a:endParaRPr lang="ru-RU" sz="1300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176" name="Text Box 50"/>
          <p:cNvSpPr txBox="1">
            <a:spLocks noChangeArrowheads="1"/>
          </p:cNvSpPr>
          <p:nvPr/>
        </p:nvSpPr>
        <p:spPr bwMode="auto">
          <a:xfrm>
            <a:off x="4900613" y="4233863"/>
            <a:ext cx="1519237" cy="219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78758" tIns="39381" rIns="78758" bIns="39381">
            <a:spAutoFit/>
          </a:bodyPr>
          <a:lstStyle/>
          <a:p>
            <a:pPr defTabSz="868363">
              <a:spcBef>
                <a:spcPct val="50000"/>
              </a:spcBef>
            </a:pPr>
            <a:r>
              <a:rPr lang="ru-RU" sz="900">
                <a:latin typeface="Calibri" pitchFamily="34" charset="0"/>
                <a:cs typeface="Arial" charset="0"/>
              </a:rPr>
              <a:t>- Аэродромы</a:t>
            </a:r>
          </a:p>
        </p:txBody>
      </p:sp>
      <p:grpSp>
        <p:nvGrpSpPr>
          <p:cNvPr id="5177" name="Group 358"/>
          <p:cNvGrpSpPr>
            <a:grpSpLocks noChangeAspect="1"/>
          </p:cNvGrpSpPr>
          <p:nvPr/>
        </p:nvGrpSpPr>
        <p:grpSpPr bwMode="auto">
          <a:xfrm>
            <a:off x="4368800" y="5140325"/>
            <a:ext cx="150813" cy="142875"/>
            <a:chOff x="4843" y="1394"/>
            <a:chExt cx="216" cy="202"/>
          </a:xfrm>
        </p:grpSpPr>
        <p:sp>
          <p:nvSpPr>
            <p:cNvPr id="5267" name="Freeform 359"/>
            <p:cNvSpPr>
              <a:spLocks noChangeAspect="1"/>
            </p:cNvSpPr>
            <p:nvPr/>
          </p:nvSpPr>
          <p:spPr bwMode="auto">
            <a:xfrm>
              <a:off x="4848" y="1394"/>
              <a:ext cx="206" cy="202"/>
            </a:xfrm>
            <a:custGeom>
              <a:avLst/>
              <a:gdLst>
                <a:gd name="T0" fmla="*/ 206 w 206"/>
                <a:gd name="T1" fmla="*/ 202 h 202"/>
                <a:gd name="T2" fmla="*/ 0 w 206"/>
                <a:gd name="T3" fmla="*/ 202 h 202"/>
                <a:gd name="T4" fmla="*/ 0 w 206"/>
                <a:gd name="T5" fmla="*/ 99 h 202"/>
                <a:gd name="T6" fmla="*/ 106 w 206"/>
                <a:gd name="T7" fmla="*/ 0 h 202"/>
                <a:gd name="T8" fmla="*/ 206 w 206"/>
                <a:gd name="T9" fmla="*/ 99 h 202"/>
                <a:gd name="T10" fmla="*/ 206 w 206"/>
                <a:gd name="T11" fmla="*/ 202 h 2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06"/>
                <a:gd name="T19" fmla="*/ 0 h 202"/>
                <a:gd name="T20" fmla="*/ 206 w 206"/>
                <a:gd name="T21" fmla="*/ 202 h 2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06" h="202">
                  <a:moveTo>
                    <a:pt x="206" y="202"/>
                  </a:moveTo>
                  <a:lnTo>
                    <a:pt x="0" y="202"/>
                  </a:lnTo>
                  <a:lnTo>
                    <a:pt x="0" y="99"/>
                  </a:lnTo>
                  <a:lnTo>
                    <a:pt x="106" y="0"/>
                  </a:lnTo>
                  <a:lnTo>
                    <a:pt x="206" y="99"/>
                  </a:lnTo>
                  <a:lnTo>
                    <a:pt x="206" y="202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268" name="Freeform 360"/>
            <p:cNvSpPr>
              <a:spLocks noChangeAspect="1"/>
            </p:cNvSpPr>
            <p:nvPr/>
          </p:nvSpPr>
          <p:spPr bwMode="auto">
            <a:xfrm flipV="1">
              <a:off x="4843" y="1450"/>
              <a:ext cx="216" cy="44"/>
            </a:xfrm>
            <a:custGeom>
              <a:avLst/>
              <a:gdLst>
                <a:gd name="T0" fmla="*/ 0 w 194"/>
                <a:gd name="T1" fmla="*/ 0 h 1"/>
                <a:gd name="T2" fmla="*/ 873 w 194"/>
                <a:gd name="T3" fmla="*/ 0 h 1"/>
                <a:gd name="T4" fmla="*/ 0 60000 65536"/>
                <a:gd name="T5" fmla="*/ 0 60000 65536"/>
                <a:gd name="T6" fmla="*/ 0 w 194"/>
                <a:gd name="T7" fmla="*/ 0 h 1"/>
                <a:gd name="T8" fmla="*/ 194 w 19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94" h="1">
                  <a:moveTo>
                    <a:pt x="0" y="0"/>
                  </a:moveTo>
                  <a:lnTo>
                    <a:pt x="194" y="0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latin typeface="Calibri" pitchFamily="34" charset="0"/>
                <a:cs typeface="Arial" charset="0"/>
              </a:endParaRPr>
            </a:p>
          </p:txBody>
        </p:sp>
      </p:grpSp>
      <p:sp>
        <p:nvSpPr>
          <p:cNvPr id="5178" name="Text Box 50"/>
          <p:cNvSpPr txBox="1">
            <a:spLocks noChangeArrowheads="1"/>
          </p:cNvSpPr>
          <p:nvPr/>
        </p:nvSpPr>
        <p:spPr bwMode="auto">
          <a:xfrm>
            <a:off x="4906963" y="5140325"/>
            <a:ext cx="1928812" cy="219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78758" tIns="39381" rIns="78758" bIns="39381">
            <a:spAutoFit/>
          </a:bodyPr>
          <a:lstStyle/>
          <a:p>
            <a:pPr defTabSz="868363">
              <a:spcBef>
                <a:spcPct val="50000"/>
              </a:spcBef>
            </a:pPr>
            <a:r>
              <a:rPr lang="ru-RU" sz="900">
                <a:latin typeface="Calibri" pitchFamily="34" charset="0"/>
                <a:cs typeface="Arial" charset="0"/>
              </a:rPr>
              <a:t>- ДРСУ</a:t>
            </a:r>
          </a:p>
        </p:txBody>
      </p:sp>
      <p:grpSp>
        <p:nvGrpSpPr>
          <p:cNvPr id="5179" name="Группа 153"/>
          <p:cNvGrpSpPr>
            <a:grpSpLocks/>
          </p:cNvGrpSpPr>
          <p:nvPr/>
        </p:nvGrpSpPr>
        <p:grpSpPr bwMode="auto">
          <a:xfrm>
            <a:off x="4335463" y="4640263"/>
            <a:ext cx="244475" cy="260350"/>
            <a:chOff x="6472238" y="7800996"/>
            <a:chExt cx="244475" cy="260350"/>
          </a:xfrm>
        </p:grpSpPr>
        <p:sp>
          <p:nvSpPr>
            <p:cNvPr id="5265" name="Oval 52"/>
            <p:cNvSpPr>
              <a:spLocks noChangeArrowheads="1"/>
            </p:cNvSpPr>
            <p:nvPr/>
          </p:nvSpPr>
          <p:spPr bwMode="auto">
            <a:xfrm>
              <a:off x="6472238" y="7800996"/>
              <a:ext cx="244475" cy="260350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lIns="91272" tIns="45636" rIns="91272" bIns="45636" anchor="ctr"/>
            <a:lstStyle/>
            <a:p>
              <a:pPr defTabSz="912813"/>
              <a:endParaRPr lang="ru-RU">
                <a:solidFill>
                  <a:srgbClr val="000000"/>
                </a:solidFill>
                <a:latin typeface="Calibri" pitchFamily="34" charset="0"/>
                <a:cs typeface="Arial" charset="0"/>
              </a:endParaRPr>
            </a:p>
          </p:txBody>
        </p:sp>
        <p:pic>
          <p:nvPicPr>
            <p:cNvPr id="5266" name="Picture 121" descr="питание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6527124" y="7834100"/>
              <a:ext cx="131764" cy="188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5180" name="Text Box 50"/>
          <p:cNvSpPr txBox="1">
            <a:spLocks noChangeArrowheads="1"/>
          </p:cNvSpPr>
          <p:nvPr/>
        </p:nvSpPr>
        <p:spPr bwMode="auto">
          <a:xfrm>
            <a:off x="4900613" y="4711700"/>
            <a:ext cx="1928812" cy="219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78758" tIns="39381" rIns="78758" bIns="39381">
            <a:spAutoFit/>
          </a:bodyPr>
          <a:lstStyle/>
          <a:p>
            <a:pPr defTabSz="868363">
              <a:spcBef>
                <a:spcPct val="50000"/>
              </a:spcBef>
            </a:pPr>
            <a:r>
              <a:rPr lang="ru-RU" sz="900">
                <a:latin typeface="Calibri" pitchFamily="34" charset="0"/>
                <a:cs typeface="Arial" charset="0"/>
              </a:rPr>
              <a:t>- Места питания</a:t>
            </a:r>
          </a:p>
        </p:txBody>
      </p:sp>
      <p:sp>
        <p:nvSpPr>
          <p:cNvPr id="166" name="Полилиния 165"/>
          <p:cNvSpPr/>
          <p:nvPr/>
        </p:nvSpPr>
        <p:spPr>
          <a:xfrm>
            <a:off x="4237825" y="5604679"/>
            <a:ext cx="427038" cy="461962"/>
          </a:xfrm>
          <a:custGeom>
            <a:avLst/>
            <a:gdLst>
              <a:gd name="connsiteX0" fmla="*/ 993683 w 1051824"/>
              <a:gd name="connsiteY0" fmla="*/ 576125 h 1051824"/>
              <a:gd name="connsiteX1" fmla="*/ 946113 w 1051824"/>
              <a:gd name="connsiteY1" fmla="*/ 459843 h 1051824"/>
              <a:gd name="connsiteX2" fmla="*/ 909115 w 1051824"/>
              <a:gd name="connsiteY2" fmla="*/ 428129 h 1051824"/>
              <a:gd name="connsiteX3" fmla="*/ 861545 w 1051824"/>
              <a:gd name="connsiteY3" fmla="*/ 391131 h 1051824"/>
              <a:gd name="connsiteX4" fmla="*/ 734692 w 1051824"/>
              <a:gd name="connsiteY4" fmla="*/ 290705 h 1051824"/>
              <a:gd name="connsiteX5" fmla="*/ 660694 w 1051824"/>
              <a:gd name="connsiteY5" fmla="*/ 258992 h 1051824"/>
              <a:gd name="connsiteX6" fmla="*/ 565554 w 1051824"/>
              <a:gd name="connsiteY6" fmla="*/ 147995 h 1051824"/>
              <a:gd name="connsiteX7" fmla="*/ 523270 w 1051824"/>
              <a:gd name="connsiteY7" fmla="*/ 63427 h 1051824"/>
              <a:gd name="connsiteX8" fmla="*/ 523270 w 1051824"/>
              <a:gd name="connsiteY8" fmla="*/ 10571 h 1051824"/>
              <a:gd name="connsiteX9" fmla="*/ 412273 w 1051824"/>
              <a:gd name="connsiteY9" fmla="*/ 0 h 1051824"/>
              <a:gd name="connsiteX10" fmla="*/ 243135 w 1051824"/>
              <a:gd name="connsiteY10" fmla="*/ 0 h 1051824"/>
              <a:gd name="connsiteX11" fmla="*/ 169138 w 1051824"/>
              <a:gd name="connsiteY11" fmla="*/ 63427 h 1051824"/>
              <a:gd name="connsiteX12" fmla="*/ 121568 w 1051824"/>
              <a:gd name="connsiteY12" fmla="*/ 158566 h 1051824"/>
              <a:gd name="connsiteX13" fmla="*/ 36999 w 1051824"/>
              <a:gd name="connsiteY13" fmla="*/ 253706 h 1051824"/>
              <a:gd name="connsiteX14" fmla="*/ 0 w 1051824"/>
              <a:gd name="connsiteY14" fmla="*/ 306562 h 1051824"/>
              <a:gd name="connsiteX15" fmla="*/ 0 w 1051824"/>
              <a:gd name="connsiteY15" fmla="*/ 412273 h 1051824"/>
              <a:gd name="connsiteX16" fmla="*/ 36999 w 1051824"/>
              <a:gd name="connsiteY16" fmla="*/ 459843 h 1051824"/>
              <a:gd name="connsiteX17" fmla="*/ 163852 w 1051824"/>
              <a:gd name="connsiteY17" fmla="*/ 502127 h 1051824"/>
              <a:gd name="connsiteX18" fmla="*/ 211422 w 1051824"/>
              <a:gd name="connsiteY18" fmla="*/ 523269 h 1051824"/>
              <a:gd name="connsiteX19" fmla="*/ 269563 w 1051824"/>
              <a:gd name="connsiteY19" fmla="*/ 528555 h 1051824"/>
              <a:gd name="connsiteX20" fmla="*/ 258992 w 1051824"/>
              <a:gd name="connsiteY20" fmla="*/ 591981 h 1051824"/>
              <a:gd name="connsiteX21" fmla="*/ 211422 w 1051824"/>
              <a:gd name="connsiteY21" fmla="*/ 623695 h 1051824"/>
              <a:gd name="connsiteX22" fmla="*/ 258992 w 1051824"/>
              <a:gd name="connsiteY22" fmla="*/ 692407 h 1051824"/>
              <a:gd name="connsiteX23" fmla="*/ 285420 w 1051824"/>
              <a:gd name="connsiteY23" fmla="*/ 782261 h 1051824"/>
              <a:gd name="connsiteX24" fmla="*/ 274849 w 1051824"/>
              <a:gd name="connsiteY24" fmla="*/ 845688 h 1051824"/>
              <a:gd name="connsiteX25" fmla="*/ 243135 w 1051824"/>
              <a:gd name="connsiteY25" fmla="*/ 919685 h 1051824"/>
              <a:gd name="connsiteX26" fmla="*/ 216708 w 1051824"/>
              <a:gd name="connsiteY26" fmla="*/ 993683 h 1051824"/>
              <a:gd name="connsiteX27" fmla="*/ 195566 w 1051824"/>
              <a:gd name="connsiteY27" fmla="*/ 1051824 h 1051824"/>
              <a:gd name="connsiteX28" fmla="*/ 380560 w 1051824"/>
              <a:gd name="connsiteY28" fmla="*/ 1051824 h 1051824"/>
              <a:gd name="connsiteX29" fmla="*/ 560268 w 1051824"/>
              <a:gd name="connsiteY29" fmla="*/ 1025396 h 1051824"/>
              <a:gd name="connsiteX30" fmla="*/ 702978 w 1051824"/>
              <a:gd name="connsiteY30" fmla="*/ 988398 h 1051824"/>
              <a:gd name="connsiteX31" fmla="*/ 792833 w 1051824"/>
              <a:gd name="connsiteY31" fmla="*/ 993683 h 1051824"/>
              <a:gd name="connsiteX32" fmla="*/ 872116 w 1051824"/>
              <a:gd name="connsiteY32" fmla="*/ 972541 h 1051824"/>
              <a:gd name="connsiteX33" fmla="*/ 972541 w 1051824"/>
              <a:gd name="connsiteY33" fmla="*/ 946113 h 1051824"/>
              <a:gd name="connsiteX34" fmla="*/ 1014826 w 1051824"/>
              <a:gd name="connsiteY34" fmla="*/ 919685 h 1051824"/>
              <a:gd name="connsiteX35" fmla="*/ 977827 w 1051824"/>
              <a:gd name="connsiteY35" fmla="*/ 877401 h 1051824"/>
              <a:gd name="connsiteX36" fmla="*/ 1025397 w 1051824"/>
              <a:gd name="connsiteY36" fmla="*/ 835117 h 1051824"/>
              <a:gd name="connsiteX37" fmla="*/ 961970 w 1051824"/>
              <a:gd name="connsiteY37" fmla="*/ 798118 h 1051824"/>
              <a:gd name="connsiteX38" fmla="*/ 1004255 w 1051824"/>
              <a:gd name="connsiteY38" fmla="*/ 776976 h 1051824"/>
              <a:gd name="connsiteX39" fmla="*/ 1051824 w 1051824"/>
              <a:gd name="connsiteY39" fmla="*/ 739977 h 1051824"/>
              <a:gd name="connsiteX40" fmla="*/ 1051824 w 1051824"/>
              <a:gd name="connsiteY40" fmla="*/ 739977 h 1051824"/>
              <a:gd name="connsiteX41" fmla="*/ 1014826 w 1051824"/>
              <a:gd name="connsiteY41" fmla="*/ 639551 h 1051824"/>
              <a:gd name="connsiteX42" fmla="*/ 993683 w 1051824"/>
              <a:gd name="connsiteY42" fmla="*/ 576125 h 105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051824" h="1051824">
                <a:moveTo>
                  <a:pt x="993683" y="576125"/>
                </a:moveTo>
                <a:lnTo>
                  <a:pt x="946113" y="459843"/>
                </a:lnTo>
                <a:lnTo>
                  <a:pt x="909115" y="428129"/>
                </a:lnTo>
                <a:lnTo>
                  <a:pt x="861545" y="391131"/>
                </a:lnTo>
                <a:lnTo>
                  <a:pt x="734692" y="290705"/>
                </a:lnTo>
                <a:lnTo>
                  <a:pt x="660694" y="258992"/>
                </a:lnTo>
                <a:lnTo>
                  <a:pt x="565554" y="147995"/>
                </a:lnTo>
                <a:lnTo>
                  <a:pt x="523270" y="63427"/>
                </a:lnTo>
                <a:lnTo>
                  <a:pt x="523270" y="10571"/>
                </a:lnTo>
                <a:lnTo>
                  <a:pt x="412273" y="0"/>
                </a:lnTo>
                <a:lnTo>
                  <a:pt x="243135" y="0"/>
                </a:lnTo>
                <a:lnTo>
                  <a:pt x="169138" y="63427"/>
                </a:lnTo>
                <a:lnTo>
                  <a:pt x="121568" y="158566"/>
                </a:lnTo>
                <a:lnTo>
                  <a:pt x="36999" y="253706"/>
                </a:lnTo>
                <a:lnTo>
                  <a:pt x="0" y="306562"/>
                </a:lnTo>
                <a:lnTo>
                  <a:pt x="0" y="412273"/>
                </a:lnTo>
                <a:lnTo>
                  <a:pt x="36999" y="459843"/>
                </a:lnTo>
                <a:lnTo>
                  <a:pt x="163852" y="502127"/>
                </a:lnTo>
                <a:lnTo>
                  <a:pt x="211422" y="523269"/>
                </a:lnTo>
                <a:lnTo>
                  <a:pt x="269563" y="528555"/>
                </a:lnTo>
                <a:lnTo>
                  <a:pt x="258992" y="591981"/>
                </a:lnTo>
                <a:lnTo>
                  <a:pt x="211422" y="623695"/>
                </a:lnTo>
                <a:lnTo>
                  <a:pt x="258992" y="692407"/>
                </a:lnTo>
                <a:lnTo>
                  <a:pt x="285420" y="782261"/>
                </a:lnTo>
                <a:lnTo>
                  <a:pt x="274849" y="845688"/>
                </a:lnTo>
                <a:lnTo>
                  <a:pt x="243135" y="919685"/>
                </a:lnTo>
                <a:lnTo>
                  <a:pt x="216708" y="993683"/>
                </a:lnTo>
                <a:lnTo>
                  <a:pt x="195566" y="1051824"/>
                </a:lnTo>
                <a:lnTo>
                  <a:pt x="380560" y="1051824"/>
                </a:lnTo>
                <a:lnTo>
                  <a:pt x="560268" y="1025396"/>
                </a:lnTo>
                <a:lnTo>
                  <a:pt x="702978" y="988398"/>
                </a:lnTo>
                <a:lnTo>
                  <a:pt x="792833" y="993683"/>
                </a:lnTo>
                <a:lnTo>
                  <a:pt x="872116" y="972541"/>
                </a:lnTo>
                <a:lnTo>
                  <a:pt x="972541" y="946113"/>
                </a:lnTo>
                <a:lnTo>
                  <a:pt x="1014826" y="919685"/>
                </a:lnTo>
                <a:lnTo>
                  <a:pt x="977827" y="877401"/>
                </a:lnTo>
                <a:lnTo>
                  <a:pt x="1025397" y="835117"/>
                </a:lnTo>
                <a:lnTo>
                  <a:pt x="961970" y="798118"/>
                </a:lnTo>
                <a:lnTo>
                  <a:pt x="1004255" y="776976"/>
                </a:lnTo>
                <a:lnTo>
                  <a:pt x="1051824" y="739977"/>
                </a:lnTo>
                <a:lnTo>
                  <a:pt x="1051824" y="739977"/>
                </a:lnTo>
                <a:lnTo>
                  <a:pt x="1014826" y="639551"/>
                </a:lnTo>
                <a:lnTo>
                  <a:pt x="993683" y="576125"/>
                </a:lnTo>
                <a:close/>
              </a:path>
            </a:pathLst>
          </a:custGeom>
          <a:solidFill>
            <a:srgbClr val="00B05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latin typeface="Arial" pitchFamily="34" charset="0"/>
              <a:cs typeface="Arial" pitchFamily="34" charset="0"/>
            </a:endParaRPr>
          </a:p>
        </p:txBody>
      </p:sp>
      <p:sp>
        <p:nvSpPr>
          <p:cNvPr id="5182" name="Text Box 50"/>
          <p:cNvSpPr txBox="1">
            <a:spLocks noChangeArrowheads="1"/>
          </p:cNvSpPr>
          <p:nvPr/>
        </p:nvSpPr>
        <p:spPr bwMode="auto">
          <a:xfrm>
            <a:off x="4737891" y="5747555"/>
            <a:ext cx="2357437" cy="21907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lIns="78758" tIns="39381" rIns="78758" bIns="39381">
            <a:spAutoFit/>
          </a:bodyPr>
          <a:lstStyle/>
          <a:p>
            <a:pPr defTabSz="868363">
              <a:spcBef>
                <a:spcPct val="50000"/>
              </a:spcBef>
            </a:pPr>
            <a:r>
              <a:rPr lang="ru-RU" sz="900" dirty="0">
                <a:latin typeface="Calibri" pitchFamily="34" charset="0"/>
                <a:cs typeface="Arial" charset="0"/>
              </a:rPr>
              <a:t>- Авиационное прикрытие ФАД</a:t>
            </a:r>
          </a:p>
        </p:txBody>
      </p:sp>
      <p:grpSp>
        <p:nvGrpSpPr>
          <p:cNvPr id="5183" name="Группа 32"/>
          <p:cNvGrpSpPr>
            <a:grpSpLocks/>
          </p:cNvGrpSpPr>
          <p:nvPr/>
        </p:nvGrpSpPr>
        <p:grpSpPr bwMode="auto">
          <a:xfrm>
            <a:off x="7056438" y="3657600"/>
            <a:ext cx="1563687" cy="387350"/>
            <a:chOff x="685800" y="5586413"/>
            <a:chExt cx="1564131" cy="387350"/>
          </a:xfrm>
        </p:grpSpPr>
        <p:pic>
          <p:nvPicPr>
            <p:cNvPr id="5263" name="Picture 14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685800" y="5586413"/>
              <a:ext cx="409575" cy="387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5264" name="Rectangle 13"/>
            <p:cNvSpPr>
              <a:spLocks noChangeArrowheads="1"/>
            </p:cNvSpPr>
            <p:nvPr/>
          </p:nvSpPr>
          <p:spPr bwMode="auto">
            <a:xfrm>
              <a:off x="1219200" y="5654675"/>
              <a:ext cx="1030731" cy="138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defTabSz="1790700"/>
              <a:r>
                <a:rPr lang="ru-RU" sz="900">
                  <a:solidFill>
                    <a:srgbClr val="000000"/>
                  </a:solidFill>
                  <a:latin typeface="Calibri" pitchFamily="34" charset="0"/>
                </a:rPr>
                <a:t>ГИМС МЧС России</a:t>
              </a:r>
              <a:endParaRPr lang="ru-RU" sz="900">
                <a:latin typeface="Calibri" pitchFamily="34" charset="0"/>
              </a:endParaRPr>
            </a:p>
          </p:txBody>
        </p:sp>
      </p:grpSp>
      <p:graphicFrame>
        <p:nvGraphicFramePr>
          <p:cNvPr id="5126" name="Object 6"/>
          <p:cNvGraphicFramePr>
            <a:graphicFrameLocks noChangeAspect="1"/>
          </p:cNvGraphicFramePr>
          <p:nvPr/>
        </p:nvGraphicFramePr>
        <p:xfrm>
          <a:off x="7027863" y="1647825"/>
          <a:ext cx="425450" cy="401638"/>
        </p:xfrm>
        <a:graphic>
          <a:graphicData uri="http://schemas.openxmlformats.org/presentationml/2006/ole">
            <p:oleObj spid="_x0000_s5156" name="Clip" r:id="rId11" imgW="3238500" imgH="3238500" progId="">
              <p:embed/>
            </p:oleObj>
          </a:graphicData>
        </a:graphic>
      </p:graphicFrame>
      <p:sp>
        <p:nvSpPr>
          <p:cNvPr id="5184" name="Rectangle 13"/>
          <p:cNvSpPr>
            <a:spLocks noChangeArrowheads="1"/>
          </p:cNvSpPr>
          <p:nvPr/>
        </p:nvSpPr>
        <p:spPr bwMode="auto">
          <a:xfrm>
            <a:off x="7618413" y="1771650"/>
            <a:ext cx="1165225" cy="138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pPr defTabSz="1790700"/>
            <a:r>
              <a:rPr lang="ru-RU" sz="900">
                <a:solidFill>
                  <a:srgbClr val="000000"/>
                </a:solidFill>
                <a:latin typeface="Calibri" pitchFamily="34" charset="0"/>
              </a:rPr>
              <a:t>Водолазные  станции</a:t>
            </a:r>
            <a:endParaRPr lang="ru-RU" sz="900">
              <a:latin typeface="Calibri" pitchFamily="34" charset="0"/>
            </a:endParaRPr>
          </a:p>
        </p:txBody>
      </p:sp>
      <p:grpSp>
        <p:nvGrpSpPr>
          <p:cNvPr id="5185" name="Группа 157"/>
          <p:cNvGrpSpPr>
            <a:grpSpLocks/>
          </p:cNvGrpSpPr>
          <p:nvPr/>
        </p:nvGrpSpPr>
        <p:grpSpPr bwMode="auto">
          <a:xfrm>
            <a:off x="7097713" y="2339975"/>
            <a:ext cx="265112" cy="220663"/>
            <a:chOff x="6474623" y="1295400"/>
            <a:chExt cx="190500" cy="157489"/>
          </a:xfrm>
        </p:grpSpPr>
        <p:sp>
          <p:nvSpPr>
            <p:cNvPr id="183" name="Равнобедренный треугольник 182"/>
            <p:cNvSpPr/>
            <p:nvPr/>
          </p:nvSpPr>
          <p:spPr>
            <a:xfrm>
              <a:off x="6508737" y="1295400"/>
              <a:ext cx="142875" cy="152400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  <a:scene3d>
              <a:camera prst="orthographicFront"/>
              <a:lightRig rig="threePt" dir="t"/>
            </a:scene3d>
            <a:sp3d>
              <a:bevelT/>
              <a:bevelB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solidFill>
                  <a:srgbClr val="FF0000"/>
                </a:solidFill>
              </a:endParaRPr>
            </a:p>
          </p:txBody>
        </p:sp>
        <p:sp>
          <p:nvSpPr>
            <p:cNvPr id="5262" name="TextBox 151"/>
            <p:cNvSpPr txBox="1">
              <a:spLocks noChangeArrowheads="1"/>
            </p:cNvSpPr>
            <p:nvPr/>
          </p:nvSpPr>
          <p:spPr bwMode="auto">
            <a:xfrm>
              <a:off x="6474623" y="1298576"/>
              <a:ext cx="190500" cy="15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800">
                  <a:latin typeface="Calibri" pitchFamily="34" charset="0"/>
                </a:rPr>
                <a:t>4</a:t>
              </a:r>
            </a:p>
          </p:txBody>
        </p:sp>
      </p:grpSp>
      <p:sp>
        <p:nvSpPr>
          <p:cNvPr id="5186" name="Text Box 47"/>
          <p:cNvSpPr txBox="1">
            <a:spLocks noChangeArrowheads="1"/>
          </p:cNvSpPr>
          <p:nvPr/>
        </p:nvSpPr>
        <p:spPr bwMode="auto">
          <a:xfrm>
            <a:off x="7499350" y="2271713"/>
            <a:ext cx="2547938" cy="3984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Calibri" pitchFamily="34" charset="0"/>
              </a:rPr>
              <a:t>Места массового выхода людей </a:t>
            </a:r>
            <a:endParaRPr lang="en-US" sz="900">
              <a:latin typeface="Calibri" pitchFamily="34" charset="0"/>
            </a:endParaRPr>
          </a:p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Calibri" pitchFamily="34" charset="0"/>
              </a:rPr>
              <a:t>на лед (рыбной ловли)</a:t>
            </a:r>
          </a:p>
        </p:txBody>
      </p:sp>
      <p:grpSp>
        <p:nvGrpSpPr>
          <p:cNvPr id="5187" name="Группа 156"/>
          <p:cNvGrpSpPr>
            <a:grpSpLocks/>
          </p:cNvGrpSpPr>
          <p:nvPr/>
        </p:nvGrpSpPr>
        <p:grpSpPr bwMode="auto">
          <a:xfrm>
            <a:off x="7094538" y="2751138"/>
            <a:ext cx="266700" cy="234950"/>
            <a:chOff x="6517485" y="1659733"/>
            <a:chExt cx="190500" cy="169067"/>
          </a:xfrm>
        </p:grpSpPr>
        <p:sp>
          <p:nvSpPr>
            <p:cNvPr id="187" name="Прямоугольник 186"/>
            <p:cNvSpPr/>
            <p:nvPr/>
          </p:nvSpPr>
          <p:spPr>
            <a:xfrm>
              <a:off x="6553200" y="1676400"/>
              <a:ext cx="152400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/>
            </a:p>
          </p:txBody>
        </p:sp>
        <p:sp>
          <p:nvSpPr>
            <p:cNvPr id="5258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800">
                  <a:latin typeface="Calibri" pitchFamily="34" charset="0"/>
                </a:rPr>
                <a:t>9</a:t>
              </a:r>
            </a:p>
          </p:txBody>
        </p:sp>
      </p:grpSp>
      <p:sp>
        <p:nvSpPr>
          <p:cNvPr id="5188" name="Text Box 47"/>
          <p:cNvSpPr txBox="1">
            <a:spLocks noChangeArrowheads="1"/>
          </p:cNvSpPr>
          <p:nvPr/>
        </p:nvSpPr>
        <p:spPr bwMode="auto">
          <a:xfrm>
            <a:off x="7485063" y="2752725"/>
            <a:ext cx="833437" cy="260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152" tIns="60567" rIns="121152" bIns="60567">
            <a:spAutoFit/>
          </a:bodyPr>
          <a:lstStyle/>
          <a:p>
            <a:pPr defTabSz="1790700">
              <a:buClr>
                <a:schemeClr val="tx1"/>
              </a:buClr>
              <a:buSzPts val="800"/>
            </a:pPr>
            <a:r>
              <a:rPr lang="ru-RU" sz="900">
                <a:latin typeface="Calibri" pitchFamily="34" charset="0"/>
              </a:rPr>
              <a:t>Пляжи;</a:t>
            </a:r>
          </a:p>
        </p:txBody>
      </p:sp>
      <p:pic>
        <p:nvPicPr>
          <p:cNvPr id="5189" name="Picture 174" descr="\\mchs.ru\ncuks\ОАЦ\ОАЦ\1297.jpg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7094538" y="3206750"/>
            <a:ext cx="339725" cy="328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190" name="TextBox 50"/>
          <p:cNvSpPr txBox="1">
            <a:spLocks noChangeArrowheads="1"/>
          </p:cNvSpPr>
          <p:nvPr/>
        </p:nvSpPr>
        <p:spPr bwMode="auto">
          <a:xfrm>
            <a:off x="7454900" y="3201988"/>
            <a:ext cx="1120775" cy="2667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r>
              <a:rPr lang="ru-RU" sz="900">
                <a:latin typeface="Calibri" pitchFamily="34" charset="0"/>
              </a:rPr>
              <a:t>ГОСАКВАСПАС</a:t>
            </a:r>
          </a:p>
        </p:txBody>
      </p:sp>
      <p:grpSp>
        <p:nvGrpSpPr>
          <p:cNvPr id="5191" name="Group 203"/>
          <p:cNvGrpSpPr>
            <a:grpSpLocks/>
          </p:cNvGrpSpPr>
          <p:nvPr/>
        </p:nvGrpSpPr>
        <p:grpSpPr bwMode="auto">
          <a:xfrm>
            <a:off x="4309263" y="6461935"/>
            <a:ext cx="1851025" cy="277813"/>
            <a:chOff x="6027" y="2003"/>
            <a:chExt cx="1446" cy="205"/>
          </a:xfrm>
        </p:grpSpPr>
        <p:sp>
          <p:nvSpPr>
            <p:cNvPr id="5253" name="Oval 204"/>
            <p:cNvSpPr>
              <a:spLocks noChangeArrowheads="1"/>
            </p:cNvSpPr>
            <p:nvPr/>
          </p:nvSpPr>
          <p:spPr bwMode="auto">
            <a:xfrm>
              <a:off x="6027" y="2026"/>
              <a:ext cx="182" cy="182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 wrap="none" lIns="75654" tIns="37827" rIns="75654" bIns="37827" anchor="ctr"/>
            <a:lstStyle/>
            <a:p>
              <a:pPr algn="ctr" defTabSz="755650"/>
              <a:endParaRPr lang="ru-RU" sz="900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254" name="Text Box 126"/>
            <p:cNvSpPr txBox="1">
              <a:spLocks noChangeArrowheads="1"/>
            </p:cNvSpPr>
            <p:nvPr/>
          </p:nvSpPr>
          <p:spPr bwMode="auto">
            <a:xfrm>
              <a:off x="6473" y="2003"/>
              <a:ext cx="1000" cy="1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5753" tIns="52884" rIns="105753" bIns="52884">
              <a:spAutoFit/>
            </a:bodyPr>
            <a:lstStyle/>
            <a:p>
              <a:r>
                <a:rPr lang="ru-RU" sz="900">
                  <a:latin typeface="Calibri" pitchFamily="34" charset="0"/>
                  <a:cs typeface="Arial" charset="0"/>
                </a:rPr>
                <a:t>Зона действия ЛСО</a:t>
              </a:r>
            </a:p>
          </p:txBody>
        </p:sp>
      </p:grpSp>
      <p:grpSp>
        <p:nvGrpSpPr>
          <p:cNvPr id="5192" name="Group 377"/>
          <p:cNvGrpSpPr>
            <a:grpSpLocks/>
          </p:cNvGrpSpPr>
          <p:nvPr/>
        </p:nvGrpSpPr>
        <p:grpSpPr bwMode="auto">
          <a:xfrm>
            <a:off x="4346575" y="7031038"/>
            <a:ext cx="1165225" cy="246062"/>
            <a:chOff x="6073" y="2933"/>
            <a:chExt cx="908" cy="182"/>
          </a:xfrm>
        </p:grpSpPr>
        <p:sp>
          <p:nvSpPr>
            <p:cNvPr id="5251" name="Oval 378"/>
            <p:cNvSpPr>
              <a:spLocks noChangeArrowheads="1"/>
            </p:cNvSpPr>
            <p:nvPr/>
          </p:nvSpPr>
          <p:spPr bwMode="auto">
            <a:xfrm>
              <a:off x="6073" y="2979"/>
              <a:ext cx="150" cy="135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75654" tIns="37827" rIns="75654" bIns="37827" anchor="ctr"/>
            <a:lstStyle/>
            <a:p>
              <a:pPr algn="ctr" defTabSz="755650"/>
              <a:endParaRPr lang="ru-RU" sz="900">
                <a:latin typeface="Calibri" pitchFamily="34" charset="0"/>
                <a:cs typeface="Arial" charset="0"/>
              </a:endParaRPr>
            </a:p>
          </p:txBody>
        </p:sp>
        <p:sp>
          <p:nvSpPr>
            <p:cNvPr id="5252" name="Text Box 127"/>
            <p:cNvSpPr txBox="1">
              <a:spLocks noChangeArrowheads="1"/>
            </p:cNvSpPr>
            <p:nvPr/>
          </p:nvSpPr>
          <p:spPr bwMode="auto">
            <a:xfrm>
              <a:off x="6485" y="2933"/>
              <a:ext cx="496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5753" tIns="52884" rIns="105753" bIns="52884">
              <a:spAutoFit/>
            </a:bodyPr>
            <a:lstStyle/>
            <a:p>
              <a:r>
                <a:rPr lang="ru-RU" sz="900" dirty="0">
                  <a:latin typeface="Calibri" pitchFamily="34" charset="0"/>
                  <a:cs typeface="Arial" charset="0"/>
                </a:rPr>
                <a:t>ПСО-26</a:t>
              </a:r>
            </a:p>
          </p:txBody>
        </p:sp>
      </p:grpSp>
      <p:grpSp>
        <p:nvGrpSpPr>
          <p:cNvPr id="5193" name="Group 368"/>
          <p:cNvGrpSpPr>
            <a:grpSpLocks/>
          </p:cNvGrpSpPr>
          <p:nvPr/>
        </p:nvGrpSpPr>
        <p:grpSpPr bwMode="auto">
          <a:xfrm>
            <a:off x="4384675" y="7546975"/>
            <a:ext cx="2027238" cy="415925"/>
            <a:chOff x="6069" y="2579"/>
            <a:chExt cx="1582" cy="307"/>
          </a:xfrm>
        </p:grpSpPr>
        <p:grpSp>
          <p:nvGrpSpPr>
            <p:cNvPr id="5243" name="Group 205"/>
            <p:cNvGrpSpPr>
              <a:grpSpLocks/>
            </p:cNvGrpSpPr>
            <p:nvPr/>
          </p:nvGrpSpPr>
          <p:grpSpPr bwMode="auto">
            <a:xfrm>
              <a:off x="6069" y="2579"/>
              <a:ext cx="140" cy="254"/>
              <a:chOff x="-288" y="1776"/>
              <a:chExt cx="152" cy="252"/>
            </a:xfrm>
          </p:grpSpPr>
          <p:sp>
            <p:nvSpPr>
              <p:cNvPr id="5245" name="Line 206"/>
              <p:cNvSpPr>
                <a:spLocks noChangeAspect="1" noChangeShapeType="1"/>
              </p:cNvSpPr>
              <p:nvPr/>
            </p:nvSpPr>
            <p:spPr bwMode="auto">
              <a:xfrm flipH="1">
                <a:off x="-288" y="1776"/>
                <a:ext cx="75" cy="12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6" name="Line 207"/>
              <p:cNvSpPr>
                <a:spLocks noChangeAspect="1" noChangeShapeType="1"/>
              </p:cNvSpPr>
              <p:nvPr/>
            </p:nvSpPr>
            <p:spPr bwMode="auto">
              <a:xfrm>
                <a:off x="-211" y="1776"/>
                <a:ext cx="75" cy="130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7" name="Line 208"/>
              <p:cNvSpPr>
                <a:spLocks noChangeAspect="1" noChangeShapeType="1"/>
              </p:cNvSpPr>
              <p:nvPr/>
            </p:nvSpPr>
            <p:spPr bwMode="auto">
              <a:xfrm>
                <a:off x="-288" y="1899"/>
                <a:ext cx="73" cy="12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8" name="Line 209"/>
              <p:cNvSpPr>
                <a:spLocks noChangeAspect="1" noChangeShapeType="1"/>
              </p:cNvSpPr>
              <p:nvPr/>
            </p:nvSpPr>
            <p:spPr bwMode="auto">
              <a:xfrm flipH="1">
                <a:off x="-212" y="1902"/>
                <a:ext cx="73" cy="126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49" name="Line 210"/>
              <p:cNvSpPr>
                <a:spLocks noChangeAspect="1" noChangeShapeType="1"/>
              </p:cNvSpPr>
              <p:nvPr/>
            </p:nvSpPr>
            <p:spPr bwMode="auto">
              <a:xfrm flipV="1">
                <a:off x="-234" y="1904"/>
                <a:ext cx="38" cy="1"/>
              </a:xfrm>
              <a:prstGeom prst="line">
                <a:avLst/>
              </a:prstGeom>
              <a:noFill/>
              <a:ln w="25400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50" name="Line 211"/>
              <p:cNvSpPr>
                <a:spLocks noChangeAspect="1" noChangeShapeType="1"/>
              </p:cNvSpPr>
              <p:nvPr/>
            </p:nvSpPr>
            <p:spPr bwMode="auto">
              <a:xfrm>
                <a:off x="-216" y="1878"/>
                <a:ext cx="0" cy="49"/>
              </a:xfrm>
              <a:prstGeom prst="line">
                <a:avLst/>
              </a:prstGeom>
              <a:noFill/>
              <a:ln w="25400">
                <a:solidFill>
                  <a:schemeClr val="accent2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244" name="Text Box 127"/>
            <p:cNvSpPr txBox="1">
              <a:spLocks noChangeArrowheads="1"/>
            </p:cNvSpPr>
            <p:nvPr/>
          </p:nvSpPr>
          <p:spPr bwMode="auto">
            <a:xfrm>
              <a:off x="6452" y="2603"/>
              <a:ext cx="1199" cy="2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05753" tIns="52884" rIns="105753" bIns="52884">
              <a:spAutoFit/>
            </a:bodyPr>
            <a:lstStyle/>
            <a:p>
              <a:pPr algn="ctr"/>
              <a:r>
                <a:rPr lang="ru-RU" sz="900">
                  <a:latin typeface="Calibri" pitchFamily="34" charset="0"/>
                  <a:cs typeface="Arial" charset="0"/>
                </a:rPr>
                <a:t>Филиалы ФГУ «ЦГиЭ </a:t>
              </a:r>
            </a:p>
            <a:p>
              <a:pPr algn="ctr"/>
              <a:r>
                <a:rPr lang="ru-RU" sz="900">
                  <a:latin typeface="Calibri" pitchFamily="34" charset="0"/>
                  <a:cs typeface="Arial" charset="0"/>
                </a:rPr>
                <a:t>по Московской области»</a:t>
              </a:r>
            </a:p>
          </p:txBody>
        </p:sp>
      </p:grpSp>
      <p:sp>
        <p:nvSpPr>
          <p:cNvPr id="5194" name="Rectangle 557"/>
          <p:cNvSpPr>
            <a:spLocks noChangeArrowheads="1"/>
          </p:cNvSpPr>
          <p:nvPr/>
        </p:nvSpPr>
        <p:spPr bwMode="auto">
          <a:xfrm>
            <a:off x="1322388" y="1219200"/>
            <a:ext cx="1392237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 anchor="ctr">
            <a:spAutoFit/>
          </a:bodyPr>
          <a:lstStyle/>
          <a:p>
            <a:pPr defTabSz="754063"/>
            <a:r>
              <a:rPr lang="ru-RU" sz="800">
                <a:cs typeface="Arial" charset="0"/>
              </a:rPr>
              <a:t>-Лечебные учреждения</a:t>
            </a:r>
          </a:p>
          <a:p>
            <a:pPr defTabSz="754063"/>
            <a:r>
              <a:rPr lang="ru-RU" sz="800">
                <a:cs typeface="Arial" charset="0"/>
              </a:rPr>
              <a:t> (наименование, кол-во коек)</a:t>
            </a:r>
          </a:p>
        </p:txBody>
      </p:sp>
      <p:grpSp>
        <p:nvGrpSpPr>
          <p:cNvPr id="5195" name="Группа 161"/>
          <p:cNvGrpSpPr>
            <a:grpSpLocks/>
          </p:cNvGrpSpPr>
          <p:nvPr/>
        </p:nvGrpSpPr>
        <p:grpSpPr bwMode="auto">
          <a:xfrm>
            <a:off x="660400" y="1243013"/>
            <a:ext cx="436563" cy="230187"/>
            <a:chOff x="2548722" y="6171025"/>
            <a:chExt cx="435778" cy="229775"/>
          </a:xfrm>
        </p:grpSpPr>
        <p:sp>
          <p:nvSpPr>
            <p:cNvPr id="5235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754063"/>
              <a:r>
                <a:rPr lang="ru-RU" sz="700" b="1" u="sng">
                  <a:latin typeface="Times New Roman" pitchFamily="18" charset="0"/>
                  <a:cs typeface="Times New Roman" pitchFamily="18" charset="0"/>
                </a:rPr>
                <a:t>УБ</a:t>
              </a:r>
            </a:p>
            <a:p>
              <a:pPr algn="ctr" defTabSz="754063"/>
              <a:r>
                <a:rPr lang="ru-RU" sz="700" b="1">
                  <a:latin typeface="Times New Roman" pitchFamily="18" charset="0"/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236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237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8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39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240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241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42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96" name="Группа 154"/>
          <p:cNvGrpSpPr>
            <a:grpSpLocks/>
          </p:cNvGrpSpPr>
          <p:nvPr/>
        </p:nvGrpSpPr>
        <p:grpSpPr bwMode="auto">
          <a:xfrm>
            <a:off x="4297363" y="1330325"/>
            <a:ext cx="257175" cy="252413"/>
            <a:chOff x="1193267" y="4397868"/>
            <a:chExt cx="180325" cy="186832"/>
          </a:xfrm>
        </p:grpSpPr>
        <p:sp>
          <p:nvSpPr>
            <p:cNvPr id="5233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/>
              <a:endParaRPr lang="ru-RU" sz="1200">
                <a:latin typeface="Calibri" pitchFamily="34" charset="0"/>
              </a:endParaRPr>
            </a:p>
          </p:txBody>
        </p:sp>
        <p:sp>
          <p:nvSpPr>
            <p:cNvPr id="5234" name="TextBox 156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r>
                <a:rPr lang="ru-RU" sz="1600" b="1" dirty="0">
                  <a:latin typeface="Calibri" pitchFamily="34" charset="0"/>
                </a:rPr>
                <a:t>Т</a:t>
              </a:r>
            </a:p>
          </p:txBody>
        </p:sp>
      </p:grpSp>
      <p:grpSp>
        <p:nvGrpSpPr>
          <p:cNvPr id="5197" name="Группа 206"/>
          <p:cNvGrpSpPr>
            <a:grpSpLocks/>
          </p:cNvGrpSpPr>
          <p:nvPr/>
        </p:nvGrpSpPr>
        <p:grpSpPr bwMode="auto">
          <a:xfrm>
            <a:off x="7299325" y="5143500"/>
            <a:ext cx="1644650" cy="436563"/>
            <a:chOff x="10004425" y="8126408"/>
            <a:chExt cx="2036825" cy="510856"/>
          </a:xfrm>
        </p:grpSpPr>
        <p:sp>
          <p:nvSpPr>
            <p:cNvPr id="126" name="Овал 55"/>
            <p:cNvSpPr>
              <a:spLocks noChangeArrowheads="1"/>
            </p:cNvSpPr>
            <p:nvPr/>
          </p:nvSpPr>
          <p:spPr bwMode="auto">
            <a:xfrm>
              <a:off x="10004425" y="8209301"/>
              <a:ext cx="216000" cy="217080"/>
            </a:xfrm>
            <a:prstGeom prst="ellipse">
              <a:avLst/>
            </a:prstGeom>
            <a:solidFill>
              <a:srgbClr val="0000FF"/>
            </a:solidFill>
            <a:ln w="9525">
              <a:noFill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28" tIns="45714" rIns="91428" bIns="45714" anchor="ctr"/>
            <a:lstStyle/>
            <a:p>
              <a:pPr defTabSz="755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solidFill>
                  <a:prstClr val="black"/>
                </a:solidFill>
                <a:latin typeface="Arial" pitchFamily="34" charset="0"/>
              </a:endParaRPr>
            </a:p>
          </p:txBody>
        </p:sp>
        <p:sp>
          <p:nvSpPr>
            <p:cNvPr id="127" name="Text Box 127"/>
            <p:cNvSpPr txBox="1">
              <a:spLocks noChangeArrowheads="1"/>
            </p:cNvSpPr>
            <p:nvPr/>
          </p:nvSpPr>
          <p:spPr bwMode="auto">
            <a:xfrm>
              <a:off x="10230521" y="8126408"/>
              <a:ext cx="1810729" cy="5108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803" tIns="63910" rIns="127803" bIns="63910">
              <a:spAutoFit/>
            </a:bodyPr>
            <a:lstStyle/>
            <a:p>
              <a:pPr defTabSz="105893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000" dirty="0">
                  <a:solidFill>
                    <a:prstClr val="black"/>
                  </a:solidFill>
                  <a:latin typeface="+mn-lt"/>
                </a:rPr>
                <a:t>- Силы и средства </a:t>
              </a:r>
            </a:p>
            <a:p>
              <a:pPr marL="220721" indent="-220721" defTabSz="1058935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000" dirty="0">
                  <a:solidFill>
                    <a:prstClr val="black"/>
                  </a:solidFill>
                  <a:latin typeface="+mn-lt"/>
                </a:rPr>
                <a:t>  спец подразделений</a:t>
              </a:r>
            </a:p>
          </p:txBody>
        </p:sp>
      </p:grpSp>
      <p:grpSp>
        <p:nvGrpSpPr>
          <p:cNvPr id="5198" name="Группа 205"/>
          <p:cNvGrpSpPr>
            <a:grpSpLocks/>
          </p:cNvGrpSpPr>
          <p:nvPr/>
        </p:nvGrpSpPr>
        <p:grpSpPr bwMode="auto">
          <a:xfrm>
            <a:off x="7242175" y="5692775"/>
            <a:ext cx="1479550" cy="282575"/>
            <a:chOff x="10040914" y="9224963"/>
            <a:chExt cx="1833586" cy="331058"/>
          </a:xfrm>
        </p:grpSpPr>
        <p:sp>
          <p:nvSpPr>
            <p:cNvPr id="5225" name="Rectangle 391"/>
            <p:cNvSpPr>
              <a:spLocks noChangeArrowheads="1"/>
            </p:cNvSpPr>
            <p:nvPr/>
          </p:nvSpPr>
          <p:spPr bwMode="auto">
            <a:xfrm>
              <a:off x="10310813" y="9224963"/>
              <a:ext cx="1563687" cy="3310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803" tIns="63910" rIns="127803" bIns="63910">
              <a:spAutoFit/>
            </a:bodyPr>
            <a:lstStyle/>
            <a:p>
              <a:r>
                <a:rPr lang="ru-RU" sz="1000">
                  <a:solidFill>
                    <a:srgbClr val="000000"/>
                  </a:solidFill>
                  <a:latin typeface="Calibri" pitchFamily="34" charset="0"/>
                </a:rPr>
                <a:t>- Район эвакуации</a:t>
              </a:r>
            </a:p>
          </p:txBody>
        </p:sp>
        <p:sp>
          <p:nvSpPr>
            <p:cNvPr id="130" name="Полилиния 129"/>
            <p:cNvSpPr/>
            <p:nvPr/>
          </p:nvSpPr>
          <p:spPr>
            <a:xfrm>
              <a:off x="10040914" y="9274135"/>
              <a:ext cx="304800" cy="277963"/>
            </a:xfrm>
            <a:custGeom>
              <a:avLst/>
              <a:gdLst>
                <a:gd name="connsiteX0" fmla="*/ 342900 w 1701800"/>
                <a:gd name="connsiteY0" fmla="*/ 61293 h 1875956"/>
                <a:gd name="connsiteX1" fmla="*/ 355600 w 1701800"/>
                <a:gd name="connsiteY1" fmla="*/ 99393 h 1875956"/>
                <a:gd name="connsiteX2" fmla="*/ 368300 w 1701800"/>
                <a:gd name="connsiteY2" fmla="*/ 150193 h 1875956"/>
                <a:gd name="connsiteX3" fmla="*/ 406400 w 1701800"/>
                <a:gd name="connsiteY3" fmla="*/ 162893 h 1875956"/>
                <a:gd name="connsiteX4" fmla="*/ 419100 w 1701800"/>
                <a:gd name="connsiteY4" fmla="*/ 213693 h 1875956"/>
                <a:gd name="connsiteX5" fmla="*/ 457200 w 1701800"/>
                <a:gd name="connsiteY5" fmla="*/ 239093 h 1875956"/>
                <a:gd name="connsiteX6" fmla="*/ 444500 w 1701800"/>
                <a:gd name="connsiteY6" fmla="*/ 289893 h 1875956"/>
                <a:gd name="connsiteX7" fmla="*/ 419100 w 1701800"/>
                <a:gd name="connsiteY7" fmla="*/ 366093 h 1875956"/>
                <a:gd name="connsiteX8" fmla="*/ 342900 w 1701800"/>
                <a:gd name="connsiteY8" fmla="*/ 404193 h 1875956"/>
                <a:gd name="connsiteX9" fmla="*/ 304800 w 1701800"/>
                <a:gd name="connsiteY9" fmla="*/ 416893 h 1875956"/>
                <a:gd name="connsiteX10" fmla="*/ 304800 w 1701800"/>
                <a:gd name="connsiteY10" fmla="*/ 696293 h 1875956"/>
                <a:gd name="connsiteX11" fmla="*/ 292100 w 1701800"/>
                <a:gd name="connsiteY11" fmla="*/ 658193 h 1875956"/>
                <a:gd name="connsiteX12" fmla="*/ 317500 w 1701800"/>
                <a:gd name="connsiteY12" fmla="*/ 696293 h 1875956"/>
                <a:gd name="connsiteX13" fmla="*/ 342900 w 1701800"/>
                <a:gd name="connsiteY13" fmla="*/ 810593 h 1875956"/>
                <a:gd name="connsiteX14" fmla="*/ 368300 w 1701800"/>
                <a:gd name="connsiteY14" fmla="*/ 848693 h 1875956"/>
                <a:gd name="connsiteX15" fmla="*/ 355600 w 1701800"/>
                <a:gd name="connsiteY15" fmla="*/ 1077293 h 1875956"/>
                <a:gd name="connsiteX16" fmla="*/ 292100 w 1701800"/>
                <a:gd name="connsiteY16" fmla="*/ 1128093 h 1875956"/>
                <a:gd name="connsiteX17" fmla="*/ 12700 w 1701800"/>
                <a:gd name="connsiteY17" fmla="*/ 1140793 h 1875956"/>
                <a:gd name="connsiteX18" fmla="*/ 25400 w 1701800"/>
                <a:gd name="connsiteY18" fmla="*/ 1204293 h 1875956"/>
                <a:gd name="connsiteX19" fmla="*/ 38100 w 1701800"/>
                <a:gd name="connsiteY19" fmla="*/ 1331293 h 1875956"/>
                <a:gd name="connsiteX20" fmla="*/ 0 w 1701800"/>
                <a:gd name="connsiteY20" fmla="*/ 1343993 h 1875956"/>
                <a:gd name="connsiteX21" fmla="*/ 12700 w 1701800"/>
                <a:gd name="connsiteY21" fmla="*/ 1420193 h 1875956"/>
                <a:gd name="connsiteX22" fmla="*/ 50800 w 1701800"/>
                <a:gd name="connsiteY22" fmla="*/ 1445593 h 1875956"/>
                <a:gd name="connsiteX23" fmla="*/ 63500 w 1701800"/>
                <a:gd name="connsiteY23" fmla="*/ 1496393 h 1875956"/>
                <a:gd name="connsiteX24" fmla="*/ 114300 w 1701800"/>
                <a:gd name="connsiteY24" fmla="*/ 1483693 h 1875956"/>
                <a:gd name="connsiteX25" fmla="*/ 152400 w 1701800"/>
                <a:gd name="connsiteY25" fmla="*/ 1458293 h 1875956"/>
                <a:gd name="connsiteX26" fmla="*/ 228600 w 1701800"/>
                <a:gd name="connsiteY26" fmla="*/ 1470993 h 1875956"/>
                <a:gd name="connsiteX27" fmla="*/ 241300 w 1701800"/>
                <a:gd name="connsiteY27" fmla="*/ 1636093 h 1875956"/>
                <a:gd name="connsiteX28" fmla="*/ 279400 w 1701800"/>
                <a:gd name="connsiteY28" fmla="*/ 1661493 h 1875956"/>
                <a:gd name="connsiteX29" fmla="*/ 317500 w 1701800"/>
                <a:gd name="connsiteY29" fmla="*/ 1712293 h 1875956"/>
                <a:gd name="connsiteX30" fmla="*/ 342900 w 1701800"/>
                <a:gd name="connsiteY30" fmla="*/ 1750393 h 1875956"/>
                <a:gd name="connsiteX31" fmla="*/ 393700 w 1701800"/>
                <a:gd name="connsiteY31" fmla="*/ 1763093 h 1875956"/>
                <a:gd name="connsiteX32" fmla="*/ 482600 w 1701800"/>
                <a:gd name="connsiteY32" fmla="*/ 1775793 h 1875956"/>
                <a:gd name="connsiteX33" fmla="*/ 520700 w 1701800"/>
                <a:gd name="connsiteY33" fmla="*/ 1788493 h 1875956"/>
                <a:gd name="connsiteX34" fmla="*/ 533400 w 1701800"/>
                <a:gd name="connsiteY34" fmla="*/ 1864693 h 1875956"/>
                <a:gd name="connsiteX35" fmla="*/ 647700 w 1701800"/>
                <a:gd name="connsiteY35" fmla="*/ 1813893 h 1875956"/>
                <a:gd name="connsiteX36" fmla="*/ 685800 w 1701800"/>
                <a:gd name="connsiteY36" fmla="*/ 1775793 h 1875956"/>
                <a:gd name="connsiteX37" fmla="*/ 698500 w 1701800"/>
                <a:gd name="connsiteY37" fmla="*/ 1737693 h 1875956"/>
                <a:gd name="connsiteX38" fmla="*/ 711200 w 1701800"/>
                <a:gd name="connsiteY38" fmla="*/ 1636093 h 1875956"/>
                <a:gd name="connsiteX39" fmla="*/ 812800 w 1701800"/>
                <a:gd name="connsiteY39" fmla="*/ 1623393 h 1875956"/>
                <a:gd name="connsiteX40" fmla="*/ 825500 w 1701800"/>
                <a:gd name="connsiteY40" fmla="*/ 1496393 h 1875956"/>
                <a:gd name="connsiteX41" fmla="*/ 863600 w 1701800"/>
                <a:gd name="connsiteY41" fmla="*/ 1470993 h 1875956"/>
                <a:gd name="connsiteX42" fmla="*/ 952500 w 1701800"/>
                <a:gd name="connsiteY42" fmla="*/ 1496393 h 1875956"/>
                <a:gd name="connsiteX43" fmla="*/ 1003300 w 1701800"/>
                <a:gd name="connsiteY43" fmla="*/ 1483693 h 1875956"/>
                <a:gd name="connsiteX44" fmla="*/ 1092200 w 1701800"/>
                <a:gd name="connsiteY44" fmla="*/ 1394793 h 1875956"/>
                <a:gd name="connsiteX45" fmla="*/ 1422400 w 1701800"/>
                <a:gd name="connsiteY45" fmla="*/ 1382093 h 1875956"/>
                <a:gd name="connsiteX46" fmla="*/ 1409700 w 1701800"/>
                <a:gd name="connsiteY46" fmla="*/ 1331293 h 1875956"/>
                <a:gd name="connsiteX47" fmla="*/ 1397000 w 1701800"/>
                <a:gd name="connsiteY47" fmla="*/ 1255093 h 1875956"/>
                <a:gd name="connsiteX48" fmla="*/ 1435100 w 1701800"/>
                <a:gd name="connsiteY48" fmla="*/ 1242393 h 1875956"/>
                <a:gd name="connsiteX49" fmla="*/ 1473200 w 1701800"/>
                <a:gd name="connsiteY49" fmla="*/ 1216993 h 1875956"/>
                <a:gd name="connsiteX50" fmla="*/ 1498600 w 1701800"/>
                <a:gd name="connsiteY50" fmla="*/ 1178893 h 1875956"/>
                <a:gd name="connsiteX51" fmla="*/ 1536700 w 1701800"/>
                <a:gd name="connsiteY51" fmla="*/ 1166193 h 1875956"/>
                <a:gd name="connsiteX52" fmla="*/ 1549400 w 1701800"/>
                <a:gd name="connsiteY52" fmla="*/ 1128093 h 1875956"/>
                <a:gd name="connsiteX53" fmla="*/ 1562100 w 1701800"/>
                <a:gd name="connsiteY53" fmla="*/ 1051893 h 1875956"/>
                <a:gd name="connsiteX54" fmla="*/ 1651000 w 1701800"/>
                <a:gd name="connsiteY54" fmla="*/ 962993 h 1875956"/>
                <a:gd name="connsiteX55" fmla="*/ 1663700 w 1701800"/>
                <a:gd name="connsiteY55" fmla="*/ 924893 h 1875956"/>
                <a:gd name="connsiteX56" fmla="*/ 1676400 w 1701800"/>
                <a:gd name="connsiteY56" fmla="*/ 874093 h 1875956"/>
                <a:gd name="connsiteX57" fmla="*/ 1701800 w 1701800"/>
                <a:gd name="connsiteY57" fmla="*/ 797893 h 1875956"/>
                <a:gd name="connsiteX58" fmla="*/ 1663700 w 1701800"/>
                <a:gd name="connsiteY58" fmla="*/ 721693 h 1875956"/>
                <a:gd name="connsiteX59" fmla="*/ 1625600 w 1701800"/>
                <a:gd name="connsiteY59" fmla="*/ 708993 h 1875956"/>
                <a:gd name="connsiteX60" fmla="*/ 1612900 w 1701800"/>
                <a:gd name="connsiteY60" fmla="*/ 670893 h 1875956"/>
                <a:gd name="connsiteX61" fmla="*/ 1574800 w 1701800"/>
                <a:gd name="connsiteY61" fmla="*/ 620093 h 1875956"/>
                <a:gd name="connsiteX62" fmla="*/ 1549400 w 1701800"/>
                <a:gd name="connsiteY62" fmla="*/ 543893 h 1875956"/>
                <a:gd name="connsiteX63" fmla="*/ 1333500 w 1701800"/>
                <a:gd name="connsiteY63" fmla="*/ 518493 h 1875956"/>
                <a:gd name="connsiteX64" fmla="*/ 1308100 w 1701800"/>
                <a:gd name="connsiteY64" fmla="*/ 480393 h 1875956"/>
                <a:gd name="connsiteX65" fmla="*/ 1320800 w 1701800"/>
                <a:gd name="connsiteY65" fmla="*/ 429593 h 1875956"/>
                <a:gd name="connsiteX66" fmla="*/ 1308100 w 1701800"/>
                <a:gd name="connsiteY66" fmla="*/ 353393 h 1875956"/>
                <a:gd name="connsiteX67" fmla="*/ 1244600 w 1701800"/>
                <a:gd name="connsiteY67" fmla="*/ 289893 h 1875956"/>
                <a:gd name="connsiteX68" fmla="*/ 863600 w 1701800"/>
                <a:gd name="connsiteY68" fmla="*/ 289893 h 1875956"/>
                <a:gd name="connsiteX69" fmla="*/ 850900 w 1701800"/>
                <a:gd name="connsiteY69" fmla="*/ 251793 h 1875956"/>
                <a:gd name="connsiteX70" fmla="*/ 825500 w 1701800"/>
                <a:gd name="connsiteY70" fmla="*/ 213693 h 1875956"/>
                <a:gd name="connsiteX71" fmla="*/ 812800 w 1701800"/>
                <a:gd name="connsiteY71" fmla="*/ 112093 h 1875956"/>
                <a:gd name="connsiteX72" fmla="*/ 749300 w 1701800"/>
                <a:gd name="connsiteY72" fmla="*/ 48593 h 1875956"/>
                <a:gd name="connsiteX73" fmla="*/ 431800 w 1701800"/>
                <a:gd name="connsiteY73" fmla="*/ 10493 h 1875956"/>
                <a:gd name="connsiteX74" fmla="*/ 368300 w 1701800"/>
                <a:gd name="connsiteY74" fmla="*/ 61293 h 1875956"/>
                <a:gd name="connsiteX75" fmla="*/ 342900 w 1701800"/>
                <a:gd name="connsiteY75" fmla="*/ 61293 h 187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701800" h="1875956">
                  <a:moveTo>
                    <a:pt x="342900" y="61293"/>
                  </a:moveTo>
                  <a:cubicBezTo>
                    <a:pt x="340783" y="67643"/>
                    <a:pt x="351922" y="86521"/>
                    <a:pt x="355600" y="99393"/>
                  </a:cubicBezTo>
                  <a:cubicBezTo>
                    <a:pt x="360395" y="116176"/>
                    <a:pt x="357396" y="136563"/>
                    <a:pt x="368300" y="150193"/>
                  </a:cubicBezTo>
                  <a:cubicBezTo>
                    <a:pt x="376663" y="160646"/>
                    <a:pt x="393700" y="158660"/>
                    <a:pt x="406400" y="162893"/>
                  </a:cubicBezTo>
                  <a:cubicBezTo>
                    <a:pt x="410633" y="179826"/>
                    <a:pt x="409418" y="199170"/>
                    <a:pt x="419100" y="213693"/>
                  </a:cubicBezTo>
                  <a:cubicBezTo>
                    <a:pt x="427567" y="226393"/>
                    <a:pt x="452373" y="224613"/>
                    <a:pt x="457200" y="239093"/>
                  </a:cubicBezTo>
                  <a:cubicBezTo>
                    <a:pt x="462720" y="255652"/>
                    <a:pt x="449516" y="273175"/>
                    <a:pt x="444500" y="289893"/>
                  </a:cubicBezTo>
                  <a:cubicBezTo>
                    <a:pt x="436807" y="315538"/>
                    <a:pt x="444500" y="357626"/>
                    <a:pt x="419100" y="366093"/>
                  </a:cubicBezTo>
                  <a:cubicBezTo>
                    <a:pt x="323335" y="398015"/>
                    <a:pt x="441377" y="354954"/>
                    <a:pt x="342900" y="404193"/>
                  </a:cubicBezTo>
                  <a:cubicBezTo>
                    <a:pt x="330926" y="410180"/>
                    <a:pt x="317500" y="412660"/>
                    <a:pt x="304800" y="416893"/>
                  </a:cubicBezTo>
                  <a:cubicBezTo>
                    <a:pt x="264402" y="538088"/>
                    <a:pt x="304800" y="401414"/>
                    <a:pt x="304800" y="696293"/>
                  </a:cubicBezTo>
                  <a:cubicBezTo>
                    <a:pt x="304800" y="709680"/>
                    <a:pt x="278713" y="658193"/>
                    <a:pt x="292100" y="658193"/>
                  </a:cubicBezTo>
                  <a:cubicBezTo>
                    <a:pt x="307364" y="658193"/>
                    <a:pt x="310674" y="682641"/>
                    <a:pt x="317500" y="696293"/>
                  </a:cubicBezTo>
                  <a:cubicBezTo>
                    <a:pt x="340740" y="742772"/>
                    <a:pt x="323389" y="752060"/>
                    <a:pt x="342900" y="810593"/>
                  </a:cubicBezTo>
                  <a:cubicBezTo>
                    <a:pt x="347727" y="825073"/>
                    <a:pt x="359833" y="835993"/>
                    <a:pt x="368300" y="848693"/>
                  </a:cubicBezTo>
                  <a:cubicBezTo>
                    <a:pt x="364067" y="924893"/>
                    <a:pt x="366393" y="1001743"/>
                    <a:pt x="355600" y="1077293"/>
                  </a:cubicBezTo>
                  <a:cubicBezTo>
                    <a:pt x="351059" y="1109081"/>
                    <a:pt x="319873" y="1125871"/>
                    <a:pt x="292100" y="1128093"/>
                  </a:cubicBezTo>
                  <a:cubicBezTo>
                    <a:pt x="199167" y="1135528"/>
                    <a:pt x="105833" y="1136560"/>
                    <a:pt x="12700" y="1140793"/>
                  </a:cubicBezTo>
                  <a:cubicBezTo>
                    <a:pt x="16933" y="1161960"/>
                    <a:pt x="17821" y="1184082"/>
                    <a:pt x="25400" y="1204293"/>
                  </a:cubicBezTo>
                  <a:cubicBezTo>
                    <a:pt x="48786" y="1266655"/>
                    <a:pt x="89473" y="1228547"/>
                    <a:pt x="38100" y="1331293"/>
                  </a:cubicBezTo>
                  <a:cubicBezTo>
                    <a:pt x="32113" y="1343267"/>
                    <a:pt x="12700" y="1339760"/>
                    <a:pt x="0" y="1343993"/>
                  </a:cubicBezTo>
                  <a:cubicBezTo>
                    <a:pt x="4233" y="1369393"/>
                    <a:pt x="1184" y="1397161"/>
                    <a:pt x="12700" y="1420193"/>
                  </a:cubicBezTo>
                  <a:cubicBezTo>
                    <a:pt x="19526" y="1433845"/>
                    <a:pt x="42333" y="1432893"/>
                    <a:pt x="50800" y="1445593"/>
                  </a:cubicBezTo>
                  <a:cubicBezTo>
                    <a:pt x="60482" y="1460116"/>
                    <a:pt x="59267" y="1479460"/>
                    <a:pt x="63500" y="1496393"/>
                  </a:cubicBezTo>
                  <a:cubicBezTo>
                    <a:pt x="80433" y="1492160"/>
                    <a:pt x="98257" y="1490569"/>
                    <a:pt x="114300" y="1483693"/>
                  </a:cubicBezTo>
                  <a:cubicBezTo>
                    <a:pt x="128329" y="1477680"/>
                    <a:pt x="137230" y="1459979"/>
                    <a:pt x="152400" y="1458293"/>
                  </a:cubicBezTo>
                  <a:cubicBezTo>
                    <a:pt x="177993" y="1455449"/>
                    <a:pt x="203200" y="1466760"/>
                    <a:pt x="228600" y="1470993"/>
                  </a:cubicBezTo>
                  <a:cubicBezTo>
                    <a:pt x="232833" y="1526026"/>
                    <a:pt x="227078" y="1582761"/>
                    <a:pt x="241300" y="1636093"/>
                  </a:cubicBezTo>
                  <a:cubicBezTo>
                    <a:pt x="245233" y="1650841"/>
                    <a:pt x="268607" y="1650700"/>
                    <a:pt x="279400" y="1661493"/>
                  </a:cubicBezTo>
                  <a:cubicBezTo>
                    <a:pt x="294367" y="1676460"/>
                    <a:pt x="305197" y="1695069"/>
                    <a:pt x="317500" y="1712293"/>
                  </a:cubicBezTo>
                  <a:cubicBezTo>
                    <a:pt x="326372" y="1724713"/>
                    <a:pt x="330200" y="1741926"/>
                    <a:pt x="342900" y="1750393"/>
                  </a:cubicBezTo>
                  <a:cubicBezTo>
                    <a:pt x="357423" y="1760075"/>
                    <a:pt x="376527" y="1759971"/>
                    <a:pt x="393700" y="1763093"/>
                  </a:cubicBezTo>
                  <a:cubicBezTo>
                    <a:pt x="423151" y="1768448"/>
                    <a:pt x="452967" y="1771560"/>
                    <a:pt x="482600" y="1775793"/>
                  </a:cubicBezTo>
                  <a:cubicBezTo>
                    <a:pt x="495300" y="1780026"/>
                    <a:pt x="514058" y="1776870"/>
                    <a:pt x="520700" y="1788493"/>
                  </a:cubicBezTo>
                  <a:cubicBezTo>
                    <a:pt x="533476" y="1810851"/>
                    <a:pt x="511042" y="1851917"/>
                    <a:pt x="533400" y="1864693"/>
                  </a:cubicBezTo>
                  <a:cubicBezTo>
                    <a:pt x="553111" y="1875956"/>
                    <a:pt x="627782" y="1830492"/>
                    <a:pt x="647700" y="1813893"/>
                  </a:cubicBezTo>
                  <a:cubicBezTo>
                    <a:pt x="661498" y="1802395"/>
                    <a:pt x="673100" y="1788493"/>
                    <a:pt x="685800" y="1775793"/>
                  </a:cubicBezTo>
                  <a:cubicBezTo>
                    <a:pt x="690033" y="1763093"/>
                    <a:pt x="696105" y="1750864"/>
                    <a:pt x="698500" y="1737693"/>
                  </a:cubicBezTo>
                  <a:cubicBezTo>
                    <a:pt x="704605" y="1704113"/>
                    <a:pt x="687066" y="1660227"/>
                    <a:pt x="711200" y="1636093"/>
                  </a:cubicBezTo>
                  <a:cubicBezTo>
                    <a:pt x="735334" y="1611959"/>
                    <a:pt x="778933" y="1627626"/>
                    <a:pt x="812800" y="1623393"/>
                  </a:cubicBezTo>
                  <a:cubicBezTo>
                    <a:pt x="817033" y="1581060"/>
                    <a:pt x="812046" y="1536754"/>
                    <a:pt x="825500" y="1496393"/>
                  </a:cubicBezTo>
                  <a:cubicBezTo>
                    <a:pt x="830327" y="1481913"/>
                    <a:pt x="848490" y="1473152"/>
                    <a:pt x="863600" y="1470993"/>
                  </a:cubicBezTo>
                  <a:cubicBezTo>
                    <a:pt x="874763" y="1469398"/>
                    <a:pt x="938202" y="1491627"/>
                    <a:pt x="952500" y="1496393"/>
                  </a:cubicBezTo>
                  <a:cubicBezTo>
                    <a:pt x="969433" y="1492160"/>
                    <a:pt x="989670" y="1494597"/>
                    <a:pt x="1003300" y="1483693"/>
                  </a:cubicBezTo>
                  <a:cubicBezTo>
                    <a:pt x="1058636" y="1439425"/>
                    <a:pt x="929651" y="1401045"/>
                    <a:pt x="1092200" y="1394793"/>
                  </a:cubicBezTo>
                  <a:lnTo>
                    <a:pt x="1422400" y="1382093"/>
                  </a:lnTo>
                  <a:cubicBezTo>
                    <a:pt x="1418167" y="1365160"/>
                    <a:pt x="1416576" y="1347336"/>
                    <a:pt x="1409700" y="1331293"/>
                  </a:cubicBezTo>
                  <a:cubicBezTo>
                    <a:pt x="1397071" y="1301825"/>
                    <a:pt x="1361760" y="1290333"/>
                    <a:pt x="1397000" y="1255093"/>
                  </a:cubicBezTo>
                  <a:cubicBezTo>
                    <a:pt x="1406466" y="1245627"/>
                    <a:pt x="1423126" y="1248380"/>
                    <a:pt x="1435100" y="1242393"/>
                  </a:cubicBezTo>
                  <a:cubicBezTo>
                    <a:pt x="1448752" y="1235567"/>
                    <a:pt x="1460500" y="1225460"/>
                    <a:pt x="1473200" y="1216993"/>
                  </a:cubicBezTo>
                  <a:cubicBezTo>
                    <a:pt x="1481667" y="1204293"/>
                    <a:pt x="1486681" y="1188428"/>
                    <a:pt x="1498600" y="1178893"/>
                  </a:cubicBezTo>
                  <a:cubicBezTo>
                    <a:pt x="1509053" y="1170530"/>
                    <a:pt x="1527234" y="1175659"/>
                    <a:pt x="1536700" y="1166193"/>
                  </a:cubicBezTo>
                  <a:cubicBezTo>
                    <a:pt x="1546166" y="1156727"/>
                    <a:pt x="1546496" y="1141161"/>
                    <a:pt x="1549400" y="1128093"/>
                  </a:cubicBezTo>
                  <a:cubicBezTo>
                    <a:pt x="1554986" y="1102956"/>
                    <a:pt x="1552196" y="1075663"/>
                    <a:pt x="1562100" y="1051893"/>
                  </a:cubicBezTo>
                  <a:cubicBezTo>
                    <a:pt x="1594969" y="973006"/>
                    <a:pt x="1595059" y="981640"/>
                    <a:pt x="1651000" y="962993"/>
                  </a:cubicBezTo>
                  <a:cubicBezTo>
                    <a:pt x="1655233" y="950293"/>
                    <a:pt x="1660022" y="937765"/>
                    <a:pt x="1663700" y="924893"/>
                  </a:cubicBezTo>
                  <a:cubicBezTo>
                    <a:pt x="1668495" y="908110"/>
                    <a:pt x="1671384" y="890811"/>
                    <a:pt x="1676400" y="874093"/>
                  </a:cubicBezTo>
                  <a:cubicBezTo>
                    <a:pt x="1684093" y="848448"/>
                    <a:pt x="1701800" y="797893"/>
                    <a:pt x="1701800" y="797893"/>
                  </a:cubicBezTo>
                  <a:cubicBezTo>
                    <a:pt x="1693434" y="772794"/>
                    <a:pt x="1686081" y="739598"/>
                    <a:pt x="1663700" y="721693"/>
                  </a:cubicBezTo>
                  <a:cubicBezTo>
                    <a:pt x="1653247" y="713330"/>
                    <a:pt x="1638300" y="713226"/>
                    <a:pt x="1625600" y="708993"/>
                  </a:cubicBezTo>
                  <a:cubicBezTo>
                    <a:pt x="1621367" y="696293"/>
                    <a:pt x="1623353" y="679256"/>
                    <a:pt x="1612900" y="670893"/>
                  </a:cubicBezTo>
                  <a:cubicBezTo>
                    <a:pt x="1558345" y="627249"/>
                    <a:pt x="1549500" y="695994"/>
                    <a:pt x="1574800" y="620093"/>
                  </a:cubicBezTo>
                  <a:cubicBezTo>
                    <a:pt x="1566333" y="594693"/>
                    <a:pt x="1575375" y="550387"/>
                    <a:pt x="1549400" y="543893"/>
                  </a:cubicBezTo>
                  <a:cubicBezTo>
                    <a:pt x="1445052" y="517806"/>
                    <a:pt x="1516003" y="532532"/>
                    <a:pt x="1333500" y="518493"/>
                  </a:cubicBezTo>
                  <a:cubicBezTo>
                    <a:pt x="1325033" y="505793"/>
                    <a:pt x="1310259" y="495503"/>
                    <a:pt x="1308100" y="480393"/>
                  </a:cubicBezTo>
                  <a:cubicBezTo>
                    <a:pt x="1305632" y="463114"/>
                    <a:pt x="1320800" y="447047"/>
                    <a:pt x="1320800" y="429593"/>
                  </a:cubicBezTo>
                  <a:cubicBezTo>
                    <a:pt x="1320800" y="403843"/>
                    <a:pt x="1316243" y="377822"/>
                    <a:pt x="1308100" y="353393"/>
                  </a:cubicBezTo>
                  <a:cubicBezTo>
                    <a:pt x="1296005" y="317107"/>
                    <a:pt x="1273629" y="309245"/>
                    <a:pt x="1244600" y="289893"/>
                  </a:cubicBezTo>
                  <a:cubicBezTo>
                    <a:pt x="1114599" y="300726"/>
                    <a:pt x="995701" y="317704"/>
                    <a:pt x="863600" y="289893"/>
                  </a:cubicBezTo>
                  <a:cubicBezTo>
                    <a:pt x="850500" y="287135"/>
                    <a:pt x="856887" y="263767"/>
                    <a:pt x="850900" y="251793"/>
                  </a:cubicBezTo>
                  <a:cubicBezTo>
                    <a:pt x="844074" y="238141"/>
                    <a:pt x="833967" y="226393"/>
                    <a:pt x="825500" y="213693"/>
                  </a:cubicBezTo>
                  <a:cubicBezTo>
                    <a:pt x="821267" y="179826"/>
                    <a:pt x="821780" y="145021"/>
                    <a:pt x="812800" y="112093"/>
                  </a:cubicBezTo>
                  <a:cubicBezTo>
                    <a:pt x="805209" y="84260"/>
                    <a:pt x="773824" y="59493"/>
                    <a:pt x="749300" y="48593"/>
                  </a:cubicBezTo>
                  <a:cubicBezTo>
                    <a:pt x="639966" y="0"/>
                    <a:pt x="569643" y="17748"/>
                    <a:pt x="431800" y="10493"/>
                  </a:cubicBezTo>
                  <a:cubicBezTo>
                    <a:pt x="391768" y="20501"/>
                    <a:pt x="368300" y="11189"/>
                    <a:pt x="368300" y="61293"/>
                  </a:cubicBezTo>
                  <a:cubicBezTo>
                    <a:pt x="368300" y="70759"/>
                    <a:pt x="345017" y="54943"/>
                    <a:pt x="342900" y="61293"/>
                  </a:cubicBezTo>
                  <a:close/>
                </a:path>
              </a:pathLst>
            </a:custGeom>
            <a:solidFill>
              <a:srgbClr val="00B050">
                <a:alpha val="65000"/>
              </a:srgbClr>
            </a:solidFill>
            <a:ln w="9525">
              <a:noFill/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28" tIns="45714" rIns="91428" bIns="45714" anchor="ctr"/>
            <a:lstStyle/>
            <a:p>
              <a:pPr defTabSz="755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dirty="0">
                <a:solidFill>
                  <a:prstClr val="black"/>
                </a:solidFill>
                <a:latin typeface="Arial" pitchFamily="34" charset="0"/>
              </a:endParaRPr>
            </a:p>
          </p:txBody>
        </p:sp>
      </p:grpSp>
      <p:sp>
        <p:nvSpPr>
          <p:cNvPr id="5199" name="Text Box 127"/>
          <p:cNvSpPr txBox="1">
            <a:spLocks noChangeArrowheads="1"/>
          </p:cNvSpPr>
          <p:nvPr/>
        </p:nvSpPr>
        <p:spPr bwMode="auto">
          <a:xfrm>
            <a:off x="7645400" y="4592638"/>
            <a:ext cx="1730375" cy="427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770" tIns="52892" rIns="105770" bIns="52892">
            <a:spAutoFit/>
          </a:bodyPr>
          <a:lstStyle/>
          <a:p>
            <a:pPr marL="73025" indent="-73025"/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- Зона радиоактивного     загрязнения</a:t>
            </a:r>
          </a:p>
        </p:txBody>
      </p:sp>
      <p:graphicFrame>
        <p:nvGraphicFramePr>
          <p:cNvPr id="5127" name="Object 7"/>
          <p:cNvGraphicFramePr>
            <a:graphicFrameLocks noChangeAspect="1"/>
          </p:cNvGraphicFramePr>
          <p:nvPr/>
        </p:nvGraphicFramePr>
        <p:xfrm>
          <a:off x="7126288" y="4165600"/>
          <a:ext cx="358775" cy="341313"/>
        </p:xfrm>
        <a:graphic>
          <a:graphicData uri="http://schemas.openxmlformats.org/presentationml/2006/ole">
            <p:oleObj spid="_x0000_s5157" name="CorelDRAW" r:id="rId13" imgW="1256040" imgH="1091520" progId="">
              <p:embed/>
            </p:oleObj>
          </a:graphicData>
        </a:graphic>
      </p:graphicFrame>
      <p:sp>
        <p:nvSpPr>
          <p:cNvPr id="5200" name="Text Box 127"/>
          <p:cNvSpPr txBox="1">
            <a:spLocks noChangeArrowheads="1"/>
          </p:cNvSpPr>
          <p:nvPr/>
        </p:nvSpPr>
        <p:spPr bwMode="auto">
          <a:xfrm>
            <a:off x="7704138" y="4105275"/>
            <a:ext cx="1728787" cy="425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5770" tIns="52892" rIns="105770" bIns="52892">
            <a:spAutoFit/>
          </a:bodyPr>
          <a:lstStyle/>
          <a:p>
            <a:pPr marL="73025" indent="-73025"/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- Радиоактивно опасные объекты</a:t>
            </a:r>
          </a:p>
        </p:txBody>
      </p:sp>
      <p:sp>
        <p:nvSpPr>
          <p:cNvPr id="5201" name="Text Box 15"/>
          <p:cNvSpPr txBox="1">
            <a:spLocks noChangeArrowheads="1"/>
          </p:cNvSpPr>
          <p:nvPr/>
        </p:nvSpPr>
        <p:spPr bwMode="auto">
          <a:xfrm>
            <a:off x="7689850" y="6119813"/>
            <a:ext cx="931863" cy="123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>
                <a:latin typeface="Calibri" pitchFamily="34" charset="0"/>
              </a:rPr>
              <a:t>Граница лесхоза;</a:t>
            </a:r>
          </a:p>
        </p:txBody>
      </p:sp>
      <p:sp>
        <p:nvSpPr>
          <p:cNvPr id="5202" name="Line 271"/>
          <p:cNvSpPr>
            <a:spLocks noChangeShapeType="1"/>
          </p:cNvSpPr>
          <p:nvPr/>
        </p:nvSpPr>
        <p:spPr bwMode="auto">
          <a:xfrm>
            <a:off x="7264400" y="6540500"/>
            <a:ext cx="288925" cy="0"/>
          </a:xfrm>
          <a:prstGeom prst="line">
            <a:avLst/>
          </a:prstGeom>
          <a:noFill/>
          <a:ln w="38100" algn="ctr">
            <a:solidFill>
              <a:schemeClr val="tx2"/>
            </a:solidFill>
            <a:round/>
            <a:headEnd/>
            <a:tailEnd/>
          </a:ln>
        </p:spPr>
        <p:txBody>
          <a:bodyPr lIns="54047" tIns="27024" rIns="54047" bIns="27024" anchor="ctr"/>
          <a:lstStyle/>
          <a:p>
            <a:endParaRPr lang="ru-RU"/>
          </a:p>
        </p:txBody>
      </p:sp>
      <p:sp>
        <p:nvSpPr>
          <p:cNvPr id="5203" name="Text Box 272"/>
          <p:cNvSpPr txBox="1">
            <a:spLocks noChangeArrowheads="1"/>
          </p:cNvSpPr>
          <p:nvPr/>
        </p:nvSpPr>
        <p:spPr bwMode="auto">
          <a:xfrm>
            <a:off x="7721600" y="6426200"/>
            <a:ext cx="1976438" cy="2460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>
                <a:latin typeface="Calibri" pitchFamily="34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137" name="Line 273"/>
          <p:cNvSpPr>
            <a:spLocks noChangeShapeType="1"/>
          </p:cNvSpPr>
          <p:nvPr/>
        </p:nvSpPr>
        <p:spPr bwMode="auto">
          <a:xfrm>
            <a:off x="7281863" y="7034213"/>
            <a:ext cx="288925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75667" tIns="37834" rIns="75667" bIns="37834" anchor="ctr"/>
          <a:lstStyle/>
          <a:p>
            <a:pPr algn="ctr" defTabSz="105947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5205" name="Text Box 274"/>
          <p:cNvSpPr txBox="1">
            <a:spLocks noChangeArrowheads="1"/>
          </p:cNvSpPr>
          <p:nvPr/>
        </p:nvSpPr>
        <p:spPr bwMode="auto">
          <a:xfrm>
            <a:off x="7745413" y="6975475"/>
            <a:ext cx="1860550" cy="1222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>
                <a:latin typeface="Calibri" pitchFamily="34" charset="0"/>
              </a:rPr>
              <a:t>Граница лесов Министерства обороны;</a:t>
            </a:r>
          </a:p>
        </p:txBody>
      </p:sp>
      <p:sp>
        <p:nvSpPr>
          <p:cNvPr id="5206" name="Полилиния 138"/>
          <p:cNvSpPr>
            <a:spLocks noChangeArrowheads="1"/>
          </p:cNvSpPr>
          <p:nvPr/>
        </p:nvSpPr>
        <p:spPr bwMode="auto">
          <a:xfrm>
            <a:off x="7242175" y="6196013"/>
            <a:ext cx="306388" cy="55562"/>
          </a:xfrm>
          <a:custGeom>
            <a:avLst/>
            <a:gdLst>
              <a:gd name="T0" fmla="*/ 0 w 173736"/>
              <a:gd name="T1" fmla="*/ 81059 h 46037"/>
              <a:gd name="T2" fmla="*/ 1488194 w 173736"/>
              <a:gd name="T3" fmla="*/ 81059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75666" tIns="37833" rIns="75666" bIns="37833" anchor="ctr"/>
          <a:lstStyle/>
          <a:p>
            <a:pPr algn="ctr"/>
            <a:endParaRPr lang="ru-RU" sz="800">
              <a:solidFill>
                <a:srgbClr val="FFFFFF"/>
              </a:solidFill>
              <a:latin typeface="Calibri" pitchFamily="34" charset="0"/>
            </a:endParaRPr>
          </a:p>
        </p:txBody>
      </p:sp>
      <p:grpSp>
        <p:nvGrpSpPr>
          <p:cNvPr id="5207" name="Group 131"/>
          <p:cNvGrpSpPr>
            <a:grpSpLocks/>
          </p:cNvGrpSpPr>
          <p:nvPr/>
        </p:nvGrpSpPr>
        <p:grpSpPr bwMode="auto">
          <a:xfrm>
            <a:off x="7364413" y="7280275"/>
            <a:ext cx="347662" cy="382588"/>
            <a:chOff x="6436" y="1709"/>
            <a:chExt cx="272" cy="334"/>
          </a:xfrm>
        </p:grpSpPr>
        <p:sp>
          <p:nvSpPr>
            <p:cNvPr id="141" name="Oval 152"/>
            <p:cNvSpPr>
              <a:spLocks noChangeArrowheads="1"/>
            </p:cNvSpPr>
            <p:nvPr/>
          </p:nvSpPr>
          <p:spPr bwMode="auto">
            <a:xfrm>
              <a:off x="6436" y="1893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75544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b="1" dirty="0">
                <a:solidFill>
                  <a:srgbClr val="FFFFFF"/>
                </a:solidFill>
                <a:latin typeface="+mn-lt"/>
              </a:endParaRPr>
            </a:p>
          </p:txBody>
        </p:sp>
        <p:sp>
          <p:nvSpPr>
            <p:cNvPr id="142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5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755444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000" b="1" dirty="0">
                  <a:effectLst>
                    <a:outerShdw blurRad="38100" dist="38100" dir="2700000" algn="tl">
                      <a:srgbClr val="C0C0C0"/>
                    </a:outerShdw>
                  </a:effectLst>
                  <a:latin typeface="+mn-lt"/>
                </a:rPr>
                <a:t>1</a:t>
              </a:r>
            </a:p>
          </p:txBody>
        </p:sp>
        <p:pic>
          <p:nvPicPr>
            <p:cNvPr id="5224" name="Рисунок 612" descr="рослесхо_0.tmp"/>
            <p:cNvPicPr>
              <a:picLocks noChangeAspect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08" name="Text Box 15"/>
          <p:cNvSpPr txBox="1">
            <a:spLocks noChangeArrowheads="1"/>
          </p:cNvSpPr>
          <p:nvPr/>
        </p:nvSpPr>
        <p:spPr bwMode="auto">
          <a:xfrm>
            <a:off x="7750175" y="7280275"/>
            <a:ext cx="139541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6" tIns="37833" rIns="75666" bIns="3783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>
                <a:latin typeface="Calibri" pitchFamily="34" charset="0"/>
              </a:rPr>
              <a:t>Лесхоз;</a:t>
            </a:r>
          </a:p>
        </p:txBody>
      </p:sp>
      <p:sp>
        <p:nvSpPr>
          <p:cNvPr id="5209" name="Text Box 274"/>
          <p:cNvSpPr txBox="1">
            <a:spLocks noChangeArrowheads="1"/>
          </p:cNvSpPr>
          <p:nvPr/>
        </p:nvSpPr>
        <p:spPr bwMode="auto">
          <a:xfrm>
            <a:off x="7759700" y="7802563"/>
            <a:ext cx="1039813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5666" tIns="37833" rIns="75666" bIns="3783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800">
                <a:latin typeface="Calibri" pitchFamily="34" charset="0"/>
              </a:rPr>
              <a:t>Арендатор леса;</a:t>
            </a:r>
          </a:p>
        </p:txBody>
      </p:sp>
      <p:sp>
        <p:nvSpPr>
          <p:cNvPr id="5210" name="Oval 259"/>
          <p:cNvSpPr>
            <a:spLocks noChangeArrowheads="1"/>
          </p:cNvSpPr>
          <p:nvPr/>
        </p:nvSpPr>
        <p:spPr bwMode="auto">
          <a:xfrm>
            <a:off x="7462838" y="7769225"/>
            <a:ext cx="233362" cy="244475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</p:spPr>
        <p:txBody>
          <a:bodyPr wrap="none" lIns="75666" tIns="37833" rIns="75666" bIns="37833" anchor="ctr"/>
          <a:lstStyle/>
          <a:p>
            <a:pPr algn="ctr" defTabSz="1057275"/>
            <a:r>
              <a:rPr lang="ru-RU">
                <a:latin typeface="Calibri" pitchFamily="34" charset="0"/>
              </a:rPr>
              <a:t>2</a:t>
            </a:r>
          </a:p>
        </p:txBody>
      </p:sp>
      <p:grpSp>
        <p:nvGrpSpPr>
          <p:cNvPr id="5211" name="Группа 210"/>
          <p:cNvGrpSpPr>
            <a:grpSpLocks/>
          </p:cNvGrpSpPr>
          <p:nvPr/>
        </p:nvGrpSpPr>
        <p:grpSpPr bwMode="auto">
          <a:xfrm rot="-1680444">
            <a:off x="7188200" y="4691063"/>
            <a:ext cx="228600" cy="339725"/>
            <a:chOff x="1042950" y="7651752"/>
            <a:chExt cx="1141783" cy="1006500"/>
          </a:xfrm>
        </p:grpSpPr>
        <p:cxnSp>
          <p:nvCxnSpPr>
            <p:cNvPr id="148" name="Прямая соединительная линия 147"/>
            <p:cNvCxnSpPr>
              <a:stCxn id="160" idx="3"/>
              <a:endCxn id="158" idx="3"/>
            </p:cNvCxnSpPr>
            <p:nvPr/>
          </p:nvCxnSpPr>
          <p:spPr>
            <a:xfrm rot="5400000">
              <a:off x="1254570" y="7684129"/>
              <a:ext cx="743117" cy="864264"/>
            </a:xfrm>
            <a:prstGeom prst="line">
              <a:avLst/>
            </a:prstGeom>
            <a:solidFill>
              <a:srgbClr val="0000FF"/>
            </a:solidFill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49" name="Капля 148"/>
            <p:cNvSpPr/>
            <p:nvPr/>
          </p:nvSpPr>
          <p:spPr>
            <a:xfrm>
              <a:off x="1742510" y="7707149"/>
              <a:ext cx="372668" cy="343337"/>
            </a:xfrm>
            <a:prstGeom prst="teardrop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0" name="Капля 149"/>
            <p:cNvSpPr/>
            <p:nvPr/>
          </p:nvSpPr>
          <p:spPr>
            <a:xfrm>
              <a:off x="1468016" y="7705305"/>
              <a:ext cx="642250" cy="578504"/>
            </a:xfrm>
            <a:prstGeom prst="teardrop">
              <a:avLst/>
            </a:prstGeom>
            <a:noFill/>
            <a:ln>
              <a:solidFill>
                <a:srgbClr val="8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3" name="Капля 152"/>
            <p:cNvSpPr/>
            <p:nvPr/>
          </p:nvSpPr>
          <p:spPr>
            <a:xfrm>
              <a:off x="1326801" y="7706737"/>
              <a:ext cx="784978" cy="691379"/>
            </a:xfrm>
            <a:prstGeom prst="teardrop">
              <a:avLst/>
            </a:prstGeom>
            <a:noFill/>
            <a:ln>
              <a:solidFill>
                <a:srgbClr val="008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4" name="Капля 153"/>
            <p:cNvSpPr/>
            <p:nvPr/>
          </p:nvSpPr>
          <p:spPr>
            <a:xfrm>
              <a:off x="1172074" y="7707340"/>
              <a:ext cx="943559" cy="818369"/>
            </a:xfrm>
            <a:prstGeom prst="teardrop">
              <a:avLst/>
            </a:prstGeom>
            <a:noFill/>
            <a:ln>
              <a:solidFill>
                <a:srgbClr val="0000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sp>
          <p:nvSpPr>
            <p:cNvPr id="158" name="Капля 157"/>
            <p:cNvSpPr/>
            <p:nvPr/>
          </p:nvSpPr>
          <p:spPr>
            <a:xfrm>
              <a:off x="1035067" y="7712923"/>
              <a:ext cx="1070424" cy="931248"/>
            </a:xfrm>
            <a:prstGeom prst="teardrop">
              <a:avLst/>
            </a:prstGeom>
            <a:solidFill>
              <a:srgbClr val="0000FF">
                <a:alpha val="13000"/>
              </a:srgb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05947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prstClr val="white"/>
                </a:solidFill>
              </a:endParaRPr>
            </a:p>
          </p:txBody>
        </p:sp>
        <p:grpSp>
          <p:nvGrpSpPr>
            <p:cNvPr id="5219" name="Группа 169"/>
            <p:cNvGrpSpPr>
              <a:grpSpLocks/>
            </p:cNvGrpSpPr>
            <p:nvPr/>
          </p:nvGrpSpPr>
          <p:grpSpPr bwMode="auto">
            <a:xfrm>
              <a:off x="2042418" y="7628187"/>
              <a:ext cx="134703" cy="148963"/>
              <a:chOff x="2042418" y="7628187"/>
              <a:chExt cx="134703" cy="148963"/>
            </a:xfrm>
          </p:grpSpPr>
          <p:sp>
            <p:nvSpPr>
              <p:cNvPr id="160" name="Овал 159"/>
              <p:cNvSpPr/>
              <p:nvPr/>
            </p:nvSpPr>
            <p:spPr>
              <a:xfrm>
                <a:off x="2034583" y="7610476"/>
                <a:ext cx="134793" cy="150504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rgbClr val="00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5947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prstClr val="white"/>
                  </a:solidFill>
                </a:endParaRPr>
              </a:p>
            </p:txBody>
          </p:sp>
          <p:sp>
            <p:nvSpPr>
              <p:cNvPr id="172" name="Овал 171"/>
              <p:cNvSpPr/>
              <p:nvPr/>
            </p:nvSpPr>
            <p:spPr>
              <a:xfrm>
                <a:off x="2082158" y="7666915"/>
                <a:ext cx="39643" cy="37626"/>
              </a:xfrm>
              <a:prstGeom prst="ellipse">
                <a:avLst/>
              </a:prstGeom>
              <a:solidFill>
                <a:srgbClr val="0000FF"/>
              </a:solidFill>
              <a:ln>
                <a:solidFill>
                  <a:srgbClr val="00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105947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prstClr val="white"/>
                  </a:solidFill>
                </a:endParaRPr>
              </a:p>
            </p:txBody>
          </p:sp>
        </p:grpSp>
      </p:grpSp>
      <p:sp>
        <p:nvSpPr>
          <p:cNvPr id="5212" name="Text Box 335"/>
          <p:cNvSpPr txBox="1">
            <a:spLocks noChangeArrowheads="1"/>
          </p:cNvSpPr>
          <p:nvPr/>
        </p:nvSpPr>
        <p:spPr bwMode="auto">
          <a:xfrm>
            <a:off x="9455150" y="4763"/>
            <a:ext cx="855663" cy="277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2.</a:t>
            </a:r>
          </a:p>
        </p:txBody>
      </p:sp>
      <p:sp>
        <p:nvSpPr>
          <p:cNvPr id="161" name="Скругленный прямоугольник 160"/>
          <p:cNvSpPr/>
          <p:nvPr/>
        </p:nvSpPr>
        <p:spPr>
          <a:xfrm>
            <a:off x="4452139" y="1318399"/>
            <a:ext cx="294546" cy="136534"/>
          </a:xfrm>
          <a:prstGeom prst="roundRect">
            <a:avLst/>
          </a:prstGeom>
          <a:solidFill>
            <a:srgbClr val="0070C0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/>
          <a:p>
            <a:pPr algn="ctr"/>
            <a:r>
              <a:rPr lang="ru-RU" sz="800" b="1" dirty="0" smtClean="0">
                <a:solidFill>
                  <a:schemeClr val="bg1"/>
                </a:solidFill>
              </a:rPr>
              <a:t>58 км</a:t>
            </a:r>
            <a:endParaRPr lang="ru-RU" sz="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Group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351380428"/>
              </p:ext>
            </p:extLst>
          </p:nvPr>
        </p:nvGraphicFramePr>
        <p:xfrm>
          <a:off x="236538" y="1460500"/>
          <a:ext cx="9858445" cy="6551375"/>
        </p:xfrm>
        <a:graphic>
          <a:graphicData uri="http://schemas.openxmlformats.org/drawingml/2006/table">
            <a:tbl>
              <a:tblPr/>
              <a:tblGrid>
                <a:gridCol w="775440"/>
                <a:gridCol w="3478126"/>
                <a:gridCol w="1625798"/>
                <a:gridCol w="1330200"/>
                <a:gridCol w="1332119"/>
                <a:gridCol w="1316762"/>
              </a:tblGrid>
              <a:tr h="133407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электроснабжающей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организации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 резервного топлива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Нормативный запас топлива (тыс. тонн)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Фактическое количество топлива (тыс.тонн)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33517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340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952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874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517"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3517"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9669" marR="5966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(Наличие топлива на энергосберегающих предприятиях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2324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4.2.4.4.</a:t>
            </a:r>
          </a:p>
        </p:txBody>
      </p:sp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619" name="Group 5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585162921"/>
              </p:ext>
            </p:extLst>
          </p:nvPr>
        </p:nvGraphicFramePr>
        <p:xfrm>
          <a:off x="24399" y="1728217"/>
          <a:ext cx="10333038" cy="1944216"/>
        </p:xfrm>
        <a:graphic>
          <a:graphicData uri="http://schemas.openxmlformats.org/drawingml/2006/table">
            <a:tbl>
              <a:tblPr/>
              <a:tblGrid>
                <a:gridCol w="918047"/>
                <a:gridCol w="720080"/>
                <a:gridCol w="772915"/>
                <a:gridCol w="859293"/>
                <a:gridCol w="1293423"/>
                <a:gridCol w="947195"/>
                <a:gridCol w="516652"/>
                <a:gridCol w="602761"/>
                <a:gridCol w="861087"/>
                <a:gridCol w="947195"/>
                <a:gridCol w="1033304"/>
                <a:gridCol w="430543"/>
                <a:gridCol w="430543"/>
              </a:tblGrid>
              <a:tr h="498150"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Марка ДЭС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выпуска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Мощность,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кВт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нахождения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Названия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Эксплуатирую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-щей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организации,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Ф.И.О.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руководителя,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телефон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Расчетная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потребность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электроэнер</a:t>
                      </a:r>
                      <a:endParaRPr kumimoji="0" lang="ru-RU" sz="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гии</a:t>
                      </a: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 (кВт),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необходимая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для обеспечения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жизнедеятель</a:t>
                      </a:r>
                      <a:endParaRPr kumimoji="0" lang="ru-RU" sz="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ности</a:t>
                      </a: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ВСЕГО н.п.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Износ,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объектов обеспеченных электрической энергией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 населения обеспечивающегося электрической энергией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5792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Жилые дома, шт.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Социально значимые объекты, название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Медицинские учреждения, название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Промышленные объекты, название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0990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(6 шт.)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92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897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(Сведения по резервным источникам электропитания на территории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Новоивановского сельского поселения)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3570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4.2.4.5.</a:t>
            </a:r>
          </a:p>
        </p:txBody>
      </p: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3829" name="Group 16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16467638"/>
              </p:ext>
            </p:extLst>
          </p:nvPr>
        </p:nvGraphicFramePr>
        <p:xfrm>
          <a:off x="0" y="1373188"/>
          <a:ext cx="10333037" cy="7135673"/>
        </p:xfrm>
        <a:graphic>
          <a:graphicData uri="http://schemas.openxmlformats.org/drawingml/2006/table">
            <a:tbl>
              <a:tblPr/>
              <a:tblGrid>
                <a:gridCol w="505888"/>
                <a:gridCol w="3557364"/>
                <a:gridCol w="1033304"/>
                <a:gridCol w="2511502"/>
                <a:gridCol w="2724979"/>
              </a:tblGrid>
              <a:tr h="3855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3330" marR="103330" marT="54726" marB="54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материальных ресурсов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3330" marR="103330" marT="54726" marB="54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3330" marR="103330" marT="54726" marB="54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дислокации (адрес, населённый пункт)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3330" marR="103330" marT="54726" marB="54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Организация, ответственный за хранение (телефоны: рабочий, мобильный)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03330" marR="103330" marT="54726" marB="5472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058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dirty="0"/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45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7416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354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15.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419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7C80"/>
                    </a:solidFill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(Резерв электротехнического оборудования на </a:t>
            </a:r>
            <a:r>
              <a:rPr lang="ru-RU" b="1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территории Новоивановского сельского поселения )</a:t>
            </a:r>
            <a:endParaRPr lang="ru-RU" b="1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4431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4.2.4.6.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85693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4.2.4.7.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86752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4.2.4.7.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175" y="0"/>
            <a:ext cx="10329863" cy="8208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2767013"/>
            <a:ext cx="10333038" cy="1584325"/>
          </a:xfrm>
        </p:spPr>
        <p:txBody>
          <a:bodyPr lIns="91406" tIns="45703" rIns="91406" bIns="45703" rtlCol="0">
            <a:spAutoFit/>
          </a:bodyPr>
          <a:lstStyle/>
          <a:p>
            <a:pPr defTabSz="1277938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РИСКИ ВОЗНИКНОВЕНИЯ</a:t>
            </a:r>
            <a:b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</a:b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+mn-lt"/>
                <a:ea typeface="+mn-ea"/>
                <a:cs typeface="+mn-cs"/>
              </a:rPr>
              <a:t>АВАРИЙ НА СИСТЕМАХ ЖКХ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 (Риски возникновения аварий на системах теплоснабжения)</a:t>
            </a:r>
          </a:p>
        </p:txBody>
      </p:sp>
      <p:sp>
        <p:nvSpPr>
          <p:cNvPr id="188486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4.2.5.1.</a:t>
            </a:r>
          </a:p>
        </p:txBody>
      </p:sp>
      <p:pic>
        <p:nvPicPr>
          <p:cNvPr id="40141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5484" y="999964"/>
            <a:ext cx="10310813" cy="86573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1411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5173300" y="2088257"/>
            <a:ext cx="2968625" cy="15732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1412" name="Picture 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87926" y="4310434"/>
            <a:ext cx="2043113" cy="1547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1413" name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41983" y="1872233"/>
            <a:ext cx="3096343" cy="35359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1414" name="Picture 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7614791" y="5022403"/>
            <a:ext cx="2577296" cy="28264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1415" name="Picture 7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141925" y="7906035"/>
            <a:ext cx="2197809" cy="1656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01416" name="Picture 8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97968" y="7906035"/>
            <a:ext cx="7560839" cy="1656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(Общая характеристика систем теплоснабжения)</a:t>
            </a:r>
          </a:p>
        </p:txBody>
      </p:sp>
      <p:sp>
        <p:nvSpPr>
          <p:cNvPr id="189442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4.2.5.2.</a:t>
            </a:r>
          </a:p>
        </p:txBody>
      </p:sp>
      <p:graphicFrame>
        <p:nvGraphicFramePr>
          <p:cNvPr id="7" name="Group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123728060"/>
              </p:ext>
            </p:extLst>
          </p:nvPr>
        </p:nvGraphicFramePr>
        <p:xfrm>
          <a:off x="63500" y="1230313"/>
          <a:ext cx="10196932" cy="6783325"/>
        </p:xfrm>
        <a:graphic>
          <a:graphicData uri="http://schemas.openxmlformats.org/drawingml/2006/table">
            <a:tbl>
              <a:tblPr/>
              <a:tblGrid>
                <a:gridCol w="386945"/>
                <a:gridCol w="1391999"/>
                <a:gridCol w="1233950"/>
                <a:gridCol w="1023721"/>
                <a:gridCol w="1023721"/>
                <a:gridCol w="834771"/>
                <a:gridCol w="1020723"/>
                <a:gridCol w="822633"/>
                <a:gridCol w="668389"/>
                <a:gridCol w="822633"/>
                <a:gridCol w="967447"/>
              </a:tblGrid>
              <a:tr h="590106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9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населенного пункта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мощность, МВт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 топлива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резервного топлива /(кол-во, т )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 (ФИО, телефон)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жилых домов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соц. значимых объектов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пром. объектов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населения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резервного источника питания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474620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8981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4756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8981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616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8981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616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616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616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616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66164"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7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t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80" marR="91380" marT="45691" marB="456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260475"/>
          <a:ext cx="10333038" cy="6921815"/>
        </p:xfrm>
        <a:graphic>
          <a:graphicData uri="http://schemas.openxmlformats.org/drawingml/2006/table">
            <a:tbl>
              <a:tblPr/>
              <a:tblGrid>
                <a:gridCol w="2006600"/>
                <a:gridCol w="538163"/>
                <a:gridCol w="839787"/>
                <a:gridCol w="603250"/>
                <a:gridCol w="604838"/>
                <a:gridCol w="609600"/>
                <a:gridCol w="609600"/>
                <a:gridCol w="838200"/>
                <a:gridCol w="841375"/>
                <a:gridCol w="731837"/>
                <a:gridCol w="731838"/>
                <a:gridCol w="842962"/>
                <a:gridCol w="534988"/>
              </a:tblGrid>
              <a:tr h="499659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5374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272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62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27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4899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05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1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253" marR="4425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СУБЪЕКТА 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90813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4.2.5.3.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Таблица 6"/>
          <p:cNvGraphicFramePr>
            <a:graphicFrameLocks noGrp="1"/>
          </p:cNvGraphicFramePr>
          <p:nvPr/>
        </p:nvGraphicFramePr>
        <p:xfrm>
          <a:off x="0" y="1273175"/>
          <a:ext cx="10333038" cy="6940103"/>
        </p:xfrm>
        <a:graphic>
          <a:graphicData uri="http://schemas.openxmlformats.org/drawingml/2006/table">
            <a:tbl>
              <a:tblPr/>
              <a:tblGrid>
                <a:gridCol w="2006600"/>
                <a:gridCol w="485775"/>
                <a:gridCol w="536575"/>
                <a:gridCol w="554038"/>
                <a:gridCol w="603250"/>
                <a:gridCol w="601662"/>
                <a:gridCol w="609600"/>
                <a:gridCol w="839788"/>
                <a:gridCol w="841375"/>
                <a:gridCol w="603250"/>
                <a:gridCol w="731837"/>
                <a:gridCol w="842963"/>
                <a:gridCol w="1076325"/>
              </a:tblGrid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муниципального образования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субъекта)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130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5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369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2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4158" marR="44158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10333038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НОВОИВАНОВСКОГО СЕЛЬСКОГО ПОСЕЛЕНИЯ СУБЪЕКТА </a:t>
            </a:r>
            <a:r>
              <a:rPr lang="ru-RU" b="1" dirty="0">
                <a:latin typeface="Times New Roman" pitchFamily="18" charset="0"/>
                <a:cs typeface="Times New Roman" pitchFamily="18" charset="0"/>
              </a:rPr>
              <a:t>РФ</a:t>
            </a:r>
            <a:br>
              <a:rPr lang="ru-RU" b="1" dirty="0">
                <a:latin typeface="Times New Roman" pitchFamily="18" charset="0"/>
                <a:cs typeface="Times New Roman" pitchFamily="18" charset="0"/>
              </a:rPr>
            </a:br>
            <a:r>
              <a:rPr lang="ru-RU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(Ведомость привлечения сил и средств, для ликвидации последствий ЧС)</a:t>
            </a:r>
          </a:p>
        </p:txBody>
      </p:sp>
      <p:sp>
        <p:nvSpPr>
          <p:cNvPr id="191872" name="Text Box 335"/>
          <p:cNvSpPr txBox="1">
            <a:spLocks noChangeArrowheads="1"/>
          </p:cNvSpPr>
          <p:nvPr/>
        </p:nvSpPr>
        <p:spPr bwMode="auto">
          <a:xfrm>
            <a:off x="9455150" y="-28575"/>
            <a:ext cx="855663" cy="274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 defTabSz="1279525">
              <a:spcBef>
                <a:spcPct val="50000"/>
              </a:spcBef>
            </a:pPr>
            <a:r>
              <a:rPr lang="ru-RU" sz="1200" b="1">
                <a:latin typeface="Times New Roman" pitchFamily="18" charset="0"/>
                <a:cs typeface="Times New Roman" pitchFamily="18" charset="0"/>
              </a:rPr>
              <a:t>п. 4.2.5.3.</a:t>
            </a: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38100" cap="flat" cmpd="sng" algn="ctr">
          <a:solidFill>
            <a:srgbClr val="215968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65306" tIns="32653" rIns="65306" bIns="32653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38100" cap="flat" cmpd="sng" algn="ctr">
          <a:solidFill>
            <a:srgbClr val="215968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65306" tIns="32653" rIns="65306" bIns="32653" numCol="1" anchor="ctr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5077</TotalTime>
  <Words>15070</Words>
  <Application>Microsoft Office PowerPoint</Application>
  <PresentationFormat>Произвольный</PresentationFormat>
  <Paragraphs>5107</Paragraphs>
  <Slides>245</Slides>
  <Notes>10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4</vt:i4>
      </vt:variant>
      <vt:variant>
        <vt:lpstr>Заголовки слайдов</vt:lpstr>
      </vt:variant>
      <vt:variant>
        <vt:i4>245</vt:i4>
      </vt:variant>
    </vt:vector>
  </HeadingPairs>
  <TitlesOfParts>
    <vt:vector size="251" baseType="lpstr">
      <vt:lpstr>Тема Office</vt:lpstr>
      <vt:lpstr>Оформление по умолчанию</vt:lpstr>
      <vt:lpstr>Слайд</vt:lpstr>
      <vt:lpstr>Clip</vt:lpstr>
      <vt:lpstr>CorelDRAW</vt:lpstr>
      <vt:lpstr>Visio</vt:lpstr>
      <vt:lpstr> СТРУКТУРА  И СОДЕРЖАНИЕ  ПАСПОРТА ТЕРРИТОРИИ  НОВОИВАНОВСКОГО  СЕЛЬСКОГО ПОСЕЛЕНИЯ СУБЪЕКТА РОССИЙСКОЙ ФЕДЕРАЦИИ</vt:lpstr>
      <vt:lpstr>ЭЛЕКТРОННЫЙ ПАСПОРТ ТЕРРИТОРИИ  НОВОИВАНОВСКОГО  СЕЛЬСКОГО ПОСЕЛЕНИЯ СУБЪЕКТА РОССИЙСКОЙ ФЕДЕРАЦИИ</vt:lpstr>
      <vt:lpstr>Слайд 3</vt:lpstr>
      <vt:lpstr>Слайд 4</vt:lpstr>
      <vt:lpstr>Слайд 5</vt:lpstr>
      <vt:lpstr> Раздел №1 СОДЕРЖАНИЕ</vt:lpstr>
      <vt:lpstr>Слайд 7</vt:lpstr>
      <vt:lpstr> Раздел №2 УСЛОВНЫЕ ОБОЗНАЧЕНИЯ</vt:lpstr>
      <vt:lpstr>Слайд 9</vt:lpstr>
      <vt:lpstr>Слайд 10</vt:lpstr>
      <vt:lpstr>Слайд 11</vt:lpstr>
      <vt:lpstr>Раздел №3 ОБЩАЯ ИНФОРМАЦИЯ (ХАРАКТЕРИСТИКА)</vt:lpstr>
      <vt:lpstr>ПАСПОРТ ТЕРРИТОРИИ НОВОИВАНОВСКОГО СЕЛЬСКОГО ПОСЕЛЕНИЯ СУБЪЕКТА РФ (Справочная информация об администрации С/П)</vt:lpstr>
      <vt:lpstr>ПАСПОРТ ТЕРРИТОРИИ НОВОИВАНОВСКОГО СЕЛЬСКОГО ПОСЕЛЕНИЯ СУБЪЕКТА РФ (Схема размещения наиболее значимых объектов на территории района)</vt:lpstr>
      <vt:lpstr>Слайд 15</vt:lpstr>
      <vt:lpstr>Слайд 16</vt:lpstr>
      <vt:lpstr>Слайд 17</vt:lpstr>
      <vt:lpstr>Слайд 18</vt:lpstr>
      <vt:lpstr>Слайд 19</vt:lpstr>
      <vt:lpstr>Раздел №4 РИСКИ ВОЗНИКНОВЕНИЯ ЧС  ТЕХНОГЕННОГО ХАРАКТЕРА</vt:lpstr>
      <vt:lpstr>РИСКИ ВОЗНИКНОВЕНИЯ ЧС  НА ТРАНСПОРТЕ</vt:lpstr>
      <vt:lpstr>РИСКИ ВОЗНИКНОВЕНИЯ ЧС НА ОБЪЕКТАХ АВТОМОБИЛЬНОГО ТРАНСПОРТА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РИСКИ ВОЗНИКНОВЕНИЯ ЧС НА ОБЪЕКТАХ ЖЕЛЕЗНОДОРОЖНОГО ТРАНСПОРТА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РИСКИ ВОЗНИКНОВЕНИЯ ЧС НА ОБЪЕКТАХ ВОЗДУШНОГО ТРАНСПОРТА</vt:lpstr>
      <vt:lpstr>Слайд 45</vt:lpstr>
      <vt:lpstr>Слайд 46</vt:lpstr>
      <vt:lpstr>Слайд 47</vt:lpstr>
      <vt:lpstr>Слайд 48</vt:lpstr>
      <vt:lpstr>Слайд 49</vt:lpstr>
      <vt:lpstr>РИСКИ ВОЗНИКНОВЕНИЯ ЧС НА ОБЪЕКТАХ МОРСКОГО ТРАНСПОРТА</vt:lpstr>
      <vt:lpstr>Слайд 51</vt:lpstr>
      <vt:lpstr>Слайд 52</vt:lpstr>
      <vt:lpstr>Слайд 53</vt:lpstr>
      <vt:lpstr>Слайд 54</vt:lpstr>
      <vt:lpstr>Слайд 55</vt:lpstr>
      <vt:lpstr>РИСКИ ВОЗНИКНОВЕНИЯ ЧС НА ОБЪЕКТАХ РЕЧНОГО ТРАНСПОРТА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РИСКИ ВОЗНИКНОВЕНИЯ ЧС  НА ПОТЕНЦИАЛЬНО ОПАСНЫХ ОБЪЕКТАХ</vt:lpstr>
      <vt:lpstr>РИСКИ ВОЗНИКНОВЕНИЯ АВАРИЙ НА ХОО</vt:lpstr>
      <vt:lpstr>Слайд 67</vt:lpstr>
      <vt:lpstr>Слайд 68</vt:lpstr>
      <vt:lpstr>Слайд 69</vt:lpstr>
      <vt:lpstr>Слайд 70</vt:lpstr>
      <vt:lpstr>Слайд 71</vt:lpstr>
      <vt:lpstr>Слайд 72</vt:lpstr>
      <vt:lpstr>РИСКИ ВОЗНИКНОВЕНИЯ АВАРИЙ НА РОО</vt:lpstr>
      <vt:lpstr>Слайд 74</vt:lpstr>
      <vt:lpstr>Слайд 75</vt:lpstr>
      <vt:lpstr>Слайд 76</vt:lpstr>
      <vt:lpstr>Слайд 77</vt:lpstr>
      <vt:lpstr>Слайд 78</vt:lpstr>
      <vt:lpstr>Слайд 79</vt:lpstr>
      <vt:lpstr>РИСКИ ВОЗНИКНОВЕНИЯ АВАРИЙ НА БОО</vt:lpstr>
      <vt:lpstr>Слайд 81</vt:lpstr>
      <vt:lpstr>Слайд 82</vt:lpstr>
      <vt:lpstr>Слайд 83</vt:lpstr>
      <vt:lpstr>Слайд 84</vt:lpstr>
      <vt:lpstr>Слайд 85</vt:lpstr>
      <vt:lpstr>РИСКИ ВОЗНИКНОВЕНИЯ АВАРИЙ НА ЭЛЕКТРОСЕТЯХ</vt:lpstr>
      <vt:lpstr>Слайд 87</vt:lpstr>
      <vt:lpstr>Слайд 88</vt:lpstr>
      <vt:lpstr>Слайд 89</vt:lpstr>
      <vt:lpstr>Слайд 90</vt:lpstr>
      <vt:lpstr>Слайд 91</vt:lpstr>
      <vt:lpstr>Слайд 92</vt:lpstr>
      <vt:lpstr>Слайд 93</vt:lpstr>
      <vt:lpstr>Слайд 94</vt:lpstr>
      <vt:lpstr>РИСКИ ВОЗНИКНОВЕНИЯ АВАРИЙ НА СИСТЕМАХ ЖКХ</vt:lpstr>
      <vt:lpstr>Слайд 96</vt:lpstr>
      <vt:lpstr>Слайд 97</vt:lpstr>
      <vt:lpstr>Слайд 98</vt:lpstr>
      <vt:lpstr>Слайд 99</vt:lpstr>
      <vt:lpstr>Слайд 100</vt:lpstr>
      <vt:lpstr>Слайд 101</vt:lpstr>
      <vt:lpstr>Слайд 102</vt:lpstr>
      <vt:lpstr>Слайд 103</vt:lpstr>
      <vt:lpstr>Слайд 104</vt:lpstr>
      <vt:lpstr>Слайд 105</vt:lpstr>
      <vt:lpstr>Слайд 106</vt:lpstr>
      <vt:lpstr>Слайд 107</vt:lpstr>
      <vt:lpstr>РИСКИ ВОЗНИКНОВЕНИЯ ГИДРОДИНАМИЧЕСКИХ АВАРИЙ </vt:lpstr>
      <vt:lpstr>Слайд 109</vt:lpstr>
      <vt:lpstr>Слайд 110</vt:lpstr>
      <vt:lpstr>Слайд 111</vt:lpstr>
      <vt:lpstr>Слайд 112</vt:lpstr>
      <vt:lpstr>Слайд 113</vt:lpstr>
      <vt:lpstr>Слайд 114</vt:lpstr>
      <vt:lpstr>Слайд 115</vt:lpstr>
      <vt:lpstr>Слайд 116</vt:lpstr>
      <vt:lpstr>Слайд 117</vt:lpstr>
      <vt:lpstr>Слайд 118</vt:lpstr>
      <vt:lpstr>Слайд 119</vt:lpstr>
      <vt:lpstr>Слайд 120</vt:lpstr>
      <vt:lpstr>Слайд 121</vt:lpstr>
      <vt:lpstr>Слайд 122</vt:lpstr>
      <vt:lpstr>РИСКИ ВОЗНИКНОВЕНИЯ АВАРИЙ НА ГАЗО-, НЕФТЕ-, ПРОДУКТОПРОВОДАХ</vt:lpstr>
      <vt:lpstr>Слайд 124</vt:lpstr>
      <vt:lpstr>Слайд 125</vt:lpstr>
      <vt:lpstr>Слайд 126</vt:lpstr>
      <vt:lpstr>Слайд 127</vt:lpstr>
      <vt:lpstr>Слайд 128</vt:lpstr>
      <vt:lpstr>РИСКИ ВОЗНИКНОВЕНИЯ ЧС НА ОБЪЕКТАХ ОБСЛУЖИВАЕМЫХ УПРАВЛЕНИЕМ ВГСЧ</vt:lpstr>
      <vt:lpstr>Слайд 130</vt:lpstr>
      <vt:lpstr>Слайд 131</vt:lpstr>
      <vt:lpstr>Слайд 132</vt:lpstr>
      <vt:lpstr>Слайд 133</vt:lpstr>
      <vt:lpstr>Раздел №5 РИСКИ ВОЗНИКНОВЕНИЯ ЧС ПРИРОДНОГО ХАРАКТЕРА</vt:lpstr>
      <vt:lpstr>РИСКИ ВОЗНИКНОВЕНИЯ ПРИРОДНЫХ (ЛЕСНЫХ, ТОРФЯНЫХ, ЛАНДШАФТНЫХ) ПОЖАРОВ</vt:lpstr>
      <vt:lpstr>Слайд 136</vt:lpstr>
      <vt:lpstr>Слайд 137</vt:lpstr>
      <vt:lpstr>Слайд 138</vt:lpstr>
      <vt:lpstr>Слайд 139</vt:lpstr>
      <vt:lpstr>Слайд 140</vt:lpstr>
      <vt:lpstr>Слайд 141</vt:lpstr>
      <vt:lpstr>Слайд 142</vt:lpstr>
      <vt:lpstr>Слайд 143</vt:lpstr>
      <vt:lpstr>Слайд 144</vt:lpstr>
      <vt:lpstr>Слайд 145</vt:lpstr>
      <vt:lpstr>Слайд 146</vt:lpstr>
      <vt:lpstr>РИСКИ ВОЗНИКНОВЕНИЯ ЗЕМЛЕТРЯСЕНИЙ</vt:lpstr>
      <vt:lpstr>Слайд 148</vt:lpstr>
      <vt:lpstr>Слайд 149</vt:lpstr>
      <vt:lpstr>Слайд 150</vt:lpstr>
      <vt:lpstr>Слайд 151</vt:lpstr>
      <vt:lpstr>Слайд 152</vt:lpstr>
      <vt:lpstr>Слайд 153</vt:lpstr>
      <vt:lpstr>Слайд 154</vt:lpstr>
      <vt:lpstr>Слайд 155</vt:lpstr>
      <vt:lpstr>Слайд 156</vt:lpstr>
      <vt:lpstr>РИСКИ ВОЗНИКНОВЕНИЯ ГЕОЛОГИЧЕСКИХ ОПАСНЫХ ЯВЛЕНИЙ (ОПОЛЗНЕЙ, СЕЛЕЙ)</vt:lpstr>
      <vt:lpstr>Слайд 158</vt:lpstr>
      <vt:lpstr>Слайд 159</vt:lpstr>
      <vt:lpstr>Слайд 160</vt:lpstr>
      <vt:lpstr>Слайд 161</vt:lpstr>
      <vt:lpstr>Слайд 162</vt:lpstr>
      <vt:lpstr>Слайд 163</vt:lpstr>
      <vt:lpstr>Слайд 164</vt:lpstr>
      <vt:lpstr>Слайд 165</vt:lpstr>
      <vt:lpstr>РИСКИ ВОЗНИКНОВЕНИЯ МЕТЕОРОЛОГИЧЕСКИХ ОПАСНЫХ ЯВЛЕНИЙ (ЛАВИН)</vt:lpstr>
      <vt:lpstr>Слайд 167</vt:lpstr>
      <vt:lpstr>Слайд 168</vt:lpstr>
      <vt:lpstr>Слайд 169</vt:lpstr>
      <vt:lpstr>Слайд 170</vt:lpstr>
      <vt:lpstr>Слайд 171</vt:lpstr>
      <vt:lpstr>Слайд 172</vt:lpstr>
      <vt:lpstr>Слайд 173</vt:lpstr>
      <vt:lpstr>Слайд 174</vt:lpstr>
      <vt:lpstr>РИСКИ ПОДТОПЛЕНИЯ (ЗАТОПЛЕНИЯ)</vt:lpstr>
      <vt:lpstr>Слайд 176</vt:lpstr>
      <vt:lpstr>Слайд 177</vt:lpstr>
      <vt:lpstr>Слайд 178</vt:lpstr>
      <vt:lpstr>Слайд 179</vt:lpstr>
      <vt:lpstr>Слайд 180</vt:lpstr>
      <vt:lpstr>Слайд 181</vt:lpstr>
      <vt:lpstr>Слайд 182</vt:lpstr>
      <vt:lpstr>Слайд 183</vt:lpstr>
      <vt:lpstr>Слайд 184</vt:lpstr>
      <vt:lpstr>Раздел №6  РИСКИ ВОЗНИКНОВЕНИЯ ЧС БИОЛОГО-СОЦИАЛЬНОГО ХАРАКТЕРА</vt:lpstr>
      <vt:lpstr>РИСКИ ВОЗНИКНОВЕНИЯ ИНФЕКЦИОННОЙ ЗАБОЛЕВАЕМОСТИ ЛЮДЕЙ</vt:lpstr>
      <vt:lpstr>Слайд 187</vt:lpstr>
      <vt:lpstr>Слайд 188</vt:lpstr>
      <vt:lpstr>Слайд 189</vt:lpstr>
      <vt:lpstr>Слайд 190</vt:lpstr>
      <vt:lpstr>Слайд 191</vt:lpstr>
      <vt:lpstr>РИСКИ ВОЗНИКНОВЕНИЯ ИНФЕКЦИОННОЙ ЗАБОЛЕВАЕМОСТИ С/Х ЖИВОТНЫХ</vt:lpstr>
      <vt:lpstr>Слайд 193</vt:lpstr>
      <vt:lpstr>Слайд 194</vt:lpstr>
      <vt:lpstr>Слайд 195</vt:lpstr>
      <vt:lpstr>Слайд 196</vt:lpstr>
      <vt:lpstr>Слайд 197</vt:lpstr>
      <vt:lpstr>Слайд 198</vt:lpstr>
      <vt:lpstr>Раздел №7 ИНФОРМАЦИОННО-СПРАВОЧНЫЕ МАТЕРИАЛЫ</vt:lpstr>
      <vt:lpstr>ИНФОРМАЦИОННО-СПРАВОЧНЫЕ МАТЕРИАЛЫ ПО ТУРИСТИЧЕСКИМ МАРШРУТАМ НА ТЕРРИТОРИИ РАЙОНА СУБЪЕКТА РФ</vt:lpstr>
      <vt:lpstr>Слайд 201</vt:lpstr>
      <vt:lpstr>Слайд 202</vt:lpstr>
      <vt:lpstr>Слайд 203</vt:lpstr>
      <vt:lpstr>Слайд 204</vt:lpstr>
      <vt:lpstr>ИНФОРМАЦИОННО-СПРАВОЧНЫЕ МАТЕРИАЛЫ ПО СИЛАМ И СРЕДСТВАМ РСЧС</vt:lpstr>
      <vt:lpstr>Слайд 206</vt:lpstr>
      <vt:lpstr>Слайд 207</vt:lpstr>
      <vt:lpstr>Слайд 208</vt:lpstr>
      <vt:lpstr>Слайд 209</vt:lpstr>
      <vt:lpstr>ИНФОРМАЦИОННО-СПРАВОЧНЫЕ МАТЕРИАЛЫ ПО РЕЗЕРВАМ ФИНАНСОВЫХ И МАТЕРИАЛЬНЫХ СРЕДСТВ НА ТЕРРИТОРИИ РАЙОНА СУБЪЕКТА РФ</vt:lpstr>
      <vt:lpstr>Слайд 211</vt:lpstr>
      <vt:lpstr>Слайд 212</vt:lpstr>
      <vt:lpstr>ИНФОРМАЦИОННО-СПРАВОЧНЫЕ МАТЕРИАЛЫ ПО СИСТЕМЕ ТЕЛЕКОММУНИКАЦИОННОГО ОБЕСПЕЧЕНИЯ</vt:lpstr>
      <vt:lpstr>Слайд 214</vt:lpstr>
      <vt:lpstr>ИНФОРМАЦИОННО-СПРАВОЧНЫЕ МАТЕРИАЛЫ ПО ЗОНАМ ПОКРЫТИЯ СОТОВЫМИ ОПЕРАТОРАМИ</vt:lpstr>
      <vt:lpstr>Слайд 216</vt:lpstr>
      <vt:lpstr>Слайд 217</vt:lpstr>
      <vt:lpstr>Слайд 218</vt:lpstr>
      <vt:lpstr>ИНФОРМАЦИОННО-СПРАВОЧНЫЕ МАТЕРИАЛЫ ПО СМИ</vt:lpstr>
      <vt:lpstr>Слайд 220</vt:lpstr>
      <vt:lpstr>Слайд 221</vt:lpstr>
      <vt:lpstr>ИНФОРМАЦИОННО-СПРАВОЧНЫЕ МАТЕРИАЛЫ ПО СИСТЕМЕ ОПОВЕЩЕНИЯ И ИНФОРМИРОВАНИЯ, В ТОМ ЧИСЛЕ С ИСПОЛЬЗОВАНИЕМ ТЕХНИЧЕСКИХ СРЕДСТВ ОКСИОН</vt:lpstr>
      <vt:lpstr>Слайд 223</vt:lpstr>
      <vt:lpstr>Слайд 224</vt:lpstr>
      <vt:lpstr>Слайд 225</vt:lpstr>
      <vt:lpstr>Слайд 226</vt:lpstr>
      <vt:lpstr>Слайд 227</vt:lpstr>
      <vt:lpstr>СВЕДЕНИЯ ПО ООПТ НА ТЕРРИТОРИИ НОВОИВАНОВСКОГО СЕЛЬСКОГО ПОСЕЛЕНИЯ</vt:lpstr>
      <vt:lpstr>Слайд 229</vt:lpstr>
      <vt:lpstr>СХЕМА ИНФОРМАЦИОННОГО ВЗАИМОДЕЙСТВИЯ ТЕРРИТОРИАЛЬНОГО  ЗВЕНА ТП РСЧС</vt:lpstr>
      <vt:lpstr>Слайд 231</vt:lpstr>
      <vt:lpstr>СВЕДЕНИЯ ПО ЛЕЧЕБНО-ПРОФИЛАКТИЧЕСКИМ УЧРЕЖДЕНИЯМ</vt:lpstr>
      <vt:lpstr>Слайд 233</vt:lpstr>
      <vt:lpstr>МЕСТА РАЗВЕРТЫВАНИЯ ПВР, ИХ ХАРАКТЕРИСТИКИ</vt:lpstr>
      <vt:lpstr>Слайд 235</vt:lpstr>
      <vt:lpstr>Слайд 236</vt:lpstr>
      <vt:lpstr>МЕСТА МАССОВОГО ВЫХОДА ЛЮДЕЙ НА ВОДНЫЕ ОБЪЕКТЫ</vt:lpstr>
      <vt:lpstr>Слайд 238</vt:lpstr>
      <vt:lpstr>Слайд 239</vt:lpstr>
      <vt:lpstr>ПЛАН ПРИКРЫТИЯ АВТОМОБИЛЬНЫХ И ЖЕЛЕЗНОДОРОЖНЫХ ДОРОГ</vt:lpstr>
      <vt:lpstr>Слайд 241</vt:lpstr>
      <vt:lpstr>ОРГАНЫ УПРАВЛЕНИЯ, СИЛЫ И СРЕДСТВА Ф И ТП РСЧС НА ТЕРРИТОРИИ НОВОИВАНОВСКОГО СЕЛЬСКОГО ПОСЕЛЕНИЯ</vt:lpstr>
      <vt:lpstr>Слайд 243</vt:lpstr>
      <vt:lpstr>Слайд 244</vt:lpstr>
      <vt:lpstr>План проведения тренировок и учений за Новосибирскую область на 2010 год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Методические рекомендации  по оформлению  ПАСПОРТА ТЕРРИТОРИИ  МУНИЦИПАЛЬНОГО РАЙОНА  СУБЪЕКТА РОССИЙСКОЙ ФЕДЕРАЦИИ</dc:title>
  <dc:creator>Аналитический отдел-Дроздов А.П.</dc:creator>
  <cp:lastModifiedBy>edds</cp:lastModifiedBy>
  <cp:revision>533</cp:revision>
  <dcterms:modified xsi:type="dcterms:W3CDTF">2016-10-31T08:14:21Z</dcterms:modified>
</cp:coreProperties>
</file>